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F36F2B-4F3C-455B-BB3F-84E17E708F23}"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722969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36F2B-4F3C-455B-BB3F-84E17E708F23}"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25562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36F2B-4F3C-455B-BB3F-84E17E708F23}"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1532941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36F2B-4F3C-455B-BB3F-84E17E708F23}"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398490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F36F2B-4F3C-455B-BB3F-84E17E708F23}"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182539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F36F2B-4F3C-455B-BB3F-84E17E708F23}"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103005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F36F2B-4F3C-455B-BB3F-84E17E708F23}" type="datetimeFigureOut">
              <a:rPr lang="en-US" smtClean="0"/>
              <a:t>10/21/2023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7209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F36F2B-4F3C-455B-BB3F-84E17E708F23}" type="datetimeFigureOut">
              <a:rPr lang="en-US" smtClean="0"/>
              <a:t>10/21/2023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119968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36F2B-4F3C-455B-BB3F-84E17E708F23}" type="datetimeFigureOut">
              <a:rPr lang="en-US" smtClean="0"/>
              <a:t>10/21/2023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19815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F36F2B-4F3C-455B-BB3F-84E17E708F23}"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393655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F36F2B-4F3C-455B-BB3F-84E17E708F23}"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5B3F5-52F3-4480-8BDE-5A13ECB8BCAC}" type="slidenum">
              <a:rPr lang="en-US" smtClean="0"/>
              <a:t>‹#›</a:t>
            </a:fld>
            <a:endParaRPr lang="en-US"/>
          </a:p>
        </p:txBody>
      </p:sp>
    </p:spTree>
    <p:extLst>
      <p:ext uri="{BB962C8B-B14F-4D97-AF65-F5344CB8AC3E}">
        <p14:creationId xmlns:p14="http://schemas.microsoft.com/office/powerpoint/2010/main" val="378600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36F2B-4F3C-455B-BB3F-84E17E708F23}" type="datetimeFigureOut">
              <a:rPr lang="en-US" smtClean="0"/>
              <a:t>10/21/2023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5B3F5-52F3-4480-8BDE-5A13ECB8BCAC}" type="slidenum">
              <a:rPr lang="en-US" smtClean="0"/>
              <a:t>‹#›</a:t>
            </a:fld>
            <a:endParaRPr lang="en-US"/>
          </a:p>
        </p:txBody>
      </p:sp>
    </p:spTree>
    <p:extLst>
      <p:ext uri="{BB962C8B-B14F-4D97-AF65-F5344CB8AC3E}">
        <p14:creationId xmlns:p14="http://schemas.microsoft.com/office/powerpoint/2010/main" val="33589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المظاهر الحركية</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45326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0"/>
            <a:ext cx="11835685" cy="5317353"/>
          </a:xfrm>
          <a:prstGeom prst="rect">
            <a:avLst/>
          </a:prstGeom>
        </p:spPr>
        <p:txBody>
          <a:bodyPr wrap="square">
            <a:spAutoFit/>
          </a:bodyPr>
          <a:lstStyle/>
          <a:p>
            <a:pPr algn="just" rtl="1">
              <a:lnSpc>
                <a:spcPct val="115000"/>
              </a:lnSpc>
              <a:spcAft>
                <a:spcPts val="1000"/>
              </a:spcAft>
            </a:pPr>
            <a:r>
              <a:rPr lang="ar-IQ"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اولاً : </a:t>
            </a:r>
            <a:r>
              <a:rPr lang="ar-IQ" sz="48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الوحيدة (المكونة من ثلاثة اقسام).</a:t>
            </a:r>
            <a:endParaRPr lang="en-US" sz="4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وهي الحركة التي تتكون من ثلاثة اقسام وتسمى الوحيدة لانها تؤدى لمرة واحدة وينتهي واجبها الحركي ، وكأنها قسم واحد مثل (الغطس)، وفيها يتحتم على الرياضي الاجادة في ربط اجزاءها الثلاث حتى تظهر جمالية المهارة او الحركة ، والاقسام المكونة للحركة هي :</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2724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 y="115910"/>
            <a:ext cx="11938716" cy="6951647"/>
          </a:xfrm>
          <a:prstGeom prst="rect">
            <a:avLst/>
          </a:prstGeom>
        </p:spPr>
        <p:txBody>
          <a:bodyPr wrap="square">
            <a:spAutoFit/>
          </a:bodyPr>
          <a:lstStyle/>
          <a:p>
            <a:pPr algn="just" rtl="1">
              <a:lnSpc>
                <a:spcPct val="115000"/>
              </a:lnSpc>
              <a:spcAft>
                <a:spcPts val="1000"/>
              </a:spcAft>
            </a:pP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1-القسم التحضيري :</a:t>
            </a:r>
            <a:endParaRPr lang="en-US" sz="2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r"/>
            <a:r>
              <a:rPr lang="ar-SA" sz="3600" dirty="0" smtClean="0">
                <a:effectLst/>
                <a:ea typeface="Calibri" panose="020F0502020204030204" pitchFamily="34" charset="0"/>
                <a:cs typeface="Simplified Arabic" panose="02020603050405020304" pitchFamily="18" charset="-78"/>
              </a:rPr>
              <a:t>يهدف القسم التحضيري إلى خدمة القسم الرئيسي فعن طريق القسم التحضيري نحصل على ظروف اقتصادية ملائمة لأداء القسم الرئيسي فلهذا السبب كان لهذا القسم تأثير كبير على مستوى الأداء ففي جميع الحركات الرياضية يكون التحضير للقسم الرئيسي مسبقاً بفترة إعداد كما في أكثر الأحوال تكون حركات القسم التحضيري في اتجاه معاكس لحركات القسم الرئيسي </a:t>
            </a:r>
            <a:r>
              <a:rPr lang="ar-IQ" sz="3600" dirty="0" smtClean="0">
                <a:effectLst/>
                <a:ea typeface="Calibri" panose="020F0502020204030204" pitchFamily="34" charset="0"/>
                <a:cs typeface="Simplified Arabic" panose="02020603050405020304" pitchFamily="18" charset="-78"/>
              </a:rPr>
              <a:t>،</a:t>
            </a:r>
            <a:r>
              <a:rPr lang="ar-SA" sz="3600" dirty="0" smtClean="0">
                <a:effectLst/>
                <a:ea typeface="Calibri" panose="020F0502020204030204" pitchFamily="34" charset="0"/>
                <a:cs typeface="Simplified Arabic" panose="02020603050405020304" pitchFamily="18" charset="-78"/>
              </a:rPr>
              <a:t> وإن كبر القسم التحضيري يساعد على تحديد العضلات وبالتالي يصل الشد العضلي إلى أقصاه عند ابتداء القسم الرئيسي ونجد العكس في حالة قصر القسم التحضيري فإن الشد العضلي يصل إلى قوته خلال القسم الرئيسي وهذا يؤثر على النتيجة المطلوبة وأخيراً نحصل بواسطة القسم التحضيري وفي حركات عديدة على الاستغلال الكلي للقوى الخارجية وخاصة في الحركات التي تؤدى على الأجهزة مثال ذلك القلبة إلى الخلف على العقلة </a:t>
            </a:r>
            <a:endParaRPr lang="en-US" sz="3600" dirty="0"/>
          </a:p>
        </p:txBody>
      </p:sp>
    </p:spTree>
    <p:extLst>
      <p:ext uri="{BB962C8B-B14F-4D97-AF65-F5344CB8AC3E}">
        <p14:creationId xmlns:p14="http://schemas.microsoft.com/office/powerpoint/2010/main" val="4288600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103031"/>
            <a:ext cx="12063211" cy="5732338"/>
          </a:xfrm>
          <a:prstGeom prst="rect">
            <a:avLst/>
          </a:prstGeom>
        </p:spPr>
        <p:txBody>
          <a:bodyPr wrap="square">
            <a:spAutoFit/>
          </a:bodyPr>
          <a:lstStyle/>
          <a:p>
            <a:pPr algn="just" rtl="1">
              <a:lnSpc>
                <a:spcPct val="115000"/>
              </a:lnSpc>
              <a:spcAft>
                <a:spcPts val="1000"/>
              </a:spcAft>
            </a:pPr>
            <a:r>
              <a:rPr lang="ar-SA" sz="4000" b="1" dirty="0" smtClean="0">
                <a:effectLst/>
                <a:latin typeface="Calibri" panose="020F0502020204030204" pitchFamily="34" charset="0"/>
                <a:ea typeface="Calibri" panose="020F0502020204030204" pitchFamily="34" charset="0"/>
                <a:cs typeface="Simplified Arabic" panose="02020603050405020304" pitchFamily="18" charset="-78"/>
              </a:rPr>
              <a:t>فالقسم التحضيري في هذه الحركات يساعد على رفع مركز ثقل الجسم إلى مستوى العارضة والذي يساعد بدوره القسم الرئيس وهو القلبة للخلف كذلك الحصول على السرعة القصوى للعضو القائم بالحركة . وعلى أساس العلاقة بين القسم التحضيري والقسم الرئيسي يمكن القول بأن هناك علاقة تبدأ عند وضع المنهج للتصرف الحركي وإن القسم التحضيري يخضع إلى القسم الرئيسي في جميع أجزائه ومن جهة أخرى فإن نتيجة القسم الرئيسي تتعلق بالقسم التحضيري فإن العلاقة الأولى تسمى علاقة الغرض أما العلاقة الثانية فتسمى علاقة النتيجة . </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336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1" y="154546"/>
            <a:ext cx="11101589" cy="5317353"/>
          </a:xfrm>
          <a:prstGeom prst="rect">
            <a:avLst/>
          </a:prstGeom>
        </p:spPr>
        <p:txBody>
          <a:bodyPr wrap="square">
            <a:spAutoFit/>
          </a:bodyPr>
          <a:lstStyle/>
          <a:p>
            <a:pPr algn="just" rtl="1">
              <a:lnSpc>
                <a:spcPct val="115000"/>
              </a:lnSpc>
              <a:spcAft>
                <a:spcPts val="1000"/>
              </a:spcAft>
            </a:pPr>
            <a:r>
              <a:rPr lang="ar-IQ"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ومن فوائد هذا القسم هي:</a:t>
            </a:r>
            <a:endParaRPr lang="en-US" sz="4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خدمة الواجب الحركي</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الحصول على ظروف اقتصادية للواجب الحركي</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التركيز والتفكير بالحركة</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تهيئة القوة اللازمة للأداء الحركي </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يكون بمثابة اعداد للحركة </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2852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729" y="0"/>
            <a:ext cx="11681139" cy="6463308"/>
          </a:xfrm>
          <a:prstGeom prst="rect">
            <a:avLst/>
          </a:prstGeom>
        </p:spPr>
        <p:txBody>
          <a:bodyPr wrap="square">
            <a:spAutoFit/>
          </a:bodyPr>
          <a:lstStyle/>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ويساعد طول زمن المدى الحركي للقسم التحضيري للحركة المراد اداؤها على تمدد العضلات بشكل اطول والوصول الى اقصى شد عضلي مطلوب كما في رمي الرمح والقرص ، والذي يساعد كبر هذا المدى الحركي للقسم التحضيري على حرية في عمل العضلات وبالتالي تحقيق الواجب الحركي بشكل اكبر ، كما ان قصر زمن القسم التحضيري يساعد القسم الرئيسي في بعض الحركات على المباغتة وسرعة الاداء كما في الملاكمة والمبارزة ، فكلما كان القسم التحضيري قصيراً كلما كانت هناك صعوبة لدى اللاعب المنافس في مواجهة الحركة الرئيسة، وهذا ما يعرف بالدفاع ، وكذا في الضربات الساحقة الخطافية في لعبة الكرة الطائرة </a:t>
            </a:r>
            <a:r>
              <a:rPr lang="ar-IQ"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1350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141668"/>
            <a:ext cx="11861443" cy="6591548"/>
          </a:xfrm>
          <a:prstGeom prst="rect">
            <a:avLst/>
          </a:prstGeom>
        </p:spPr>
        <p:txBody>
          <a:bodyPr wrap="square">
            <a:spAutoFit/>
          </a:bodyPr>
          <a:lstStyle/>
          <a:p>
            <a:pPr algn="just" rtl="1">
              <a:lnSpc>
                <a:spcPct val="115000"/>
              </a:lnSpc>
              <a:spcAft>
                <a:spcPts val="1000"/>
              </a:spcAft>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تعدد القسم التحضيري </a:t>
            </a:r>
            <a:r>
              <a:rPr lang="ar-IQ" sz="4000" b="1"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التعدد السلبي</a:t>
            </a:r>
            <a:r>
              <a:rPr lang="ar-IQ" sz="40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ان التعدد في القسم التحضيري سوف يربك الحركة وضياع جزء كبير من القوة وبالتالي عدم خدمة الواجب الحركي ، ولهذا ننصح بعدم تكرار القسم التحضيري لان تكراره سيؤدي الى فقدان القوة والتركيز وتعويد الرياضي على عمليات الكف وبالتالي سوف يكون هناك قطع في انسيابية الحركة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التعدد الايجابي</a:t>
            </a:r>
            <a:r>
              <a:rPr lang="ar-IQ" sz="40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في بعض الاحيان يخدم التعدد واجب الحركة اذ كلما زاد التعدد زادت القوة والحزم ، مثل رمي الرمح والاقتراب في جميع انواع القفزات والوثبات </a:t>
            </a:r>
            <a:r>
              <a:rPr lang="ar-IQ"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0051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5" y="154547"/>
            <a:ext cx="11784168" cy="5954451"/>
          </a:xfrm>
          <a:prstGeom prst="rect">
            <a:avLst/>
          </a:prstGeom>
        </p:spPr>
        <p:txBody>
          <a:bodyPr wrap="square">
            <a:spAutoFit/>
          </a:bodyPr>
          <a:lstStyle/>
          <a:p>
            <a:pPr algn="just" rtl="1">
              <a:lnSpc>
                <a:spcPct val="115000"/>
              </a:lnSpc>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2-القسم الرئيسي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ان القسم الرئيسي عبارة عن القسم الذي يؤدي الى تحقيق الواجب الحركي ، وتكون كل الاقسام والقوى لخدمة هذا الواجب ولمختلف المهارات والحركات ، وفي هذا القسم يتم وضع الحلول الصحيحة التي توصلنا الى الاداء المطلوب ، اذ يتم التركيز الاساسي في العملية التعليمية والتدريبية على هذا القسم باعتباره المؤثر الاساسي على النتيجة النهائية مع عدم اهمال باقي الاقسام ، وفي هذا القسم يتحقق هدف المهارة كالتخلص من الرمي للأدوات او الضرب للكرة  ، ويرى البعض ان القسم الرئيسي هو الاثر او النتيجة في حين القسم التحضيري هو السبب</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5576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0153"/>
            <a:ext cx="12080382" cy="6869573"/>
          </a:xfrm>
          <a:prstGeom prst="rect">
            <a:avLst/>
          </a:prstGeom>
        </p:spPr>
        <p:txBody>
          <a:bodyPr wrap="square">
            <a:spAutoFit/>
          </a:bodyPr>
          <a:lstStyle/>
          <a:p>
            <a:pPr algn="just" rtl="1">
              <a:lnSpc>
                <a:spcPct val="115000"/>
              </a:lnSpc>
            </a:pPr>
            <a:r>
              <a:rPr lang="ar-IQ" sz="3200" b="1" dirty="0" smtClean="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3-القسم الختامي</a:t>
            </a:r>
            <a:r>
              <a:rPr lang="ar-IQ" sz="3200" dirty="0" smtClean="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IQ" sz="3200"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3200" dirty="0" smtClean="0">
                <a:effectLst/>
                <a:latin typeface="Times New Roman" panose="02020603050405020304" pitchFamily="18" charset="0"/>
                <a:ea typeface="Times New Roman" panose="02020603050405020304" pitchFamily="18" charset="0"/>
                <a:cs typeface="Simplified Arabic" panose="02020603050405020304" pitchFamily="18" charset="-78"/>
              </a:rPr>
              <a:t>يعني هذا القسم تحويل الجسم أو العضو القائم بالحركة من الحالة الحركية في نهاية القسم الرئيسي إلى وضع الثبات وهذا القسم إما أن يكون ثابتاً بصورة كاملة كترك الجهاز بالجمباز مثلاً ، أو أن يكون وضعاً تحضيرياً لحركات أخرى كالحركات المترابطة في الجمناستك ، وهنا لا يقصد بأن القسم النهائي هو مجرد انتهاء للقسم الرئيسي فقط كما هو الحال عند الهبوط في القفز العالي بعد اجتياز العارضة وإنما هناك معنى كبير لهذا القسم في ألعاب أخرى حيث توجد التقيدات من ناحية الأنظمة والقوانين التي تحدد نوعية الهبوط كمثال ذلك حركات الجمباز ورمي الرمح فعلى رامي الرمح مثلاً عدم اجتياز الخط وهذا يتطلب من الرامي أن يملك القوة الكافية لإيقاف الجسم الحاوي على القوة المتحركة عند النقطة المطلوبة مما يزيد من صعوبة هذا القسم كما أن فن اللعبة يتطلب استنزاف جميع القوى في القسم الرئيسي للوصول إلى أحسن نتيجة ومن هنا تأتي العلاقة بين القسم الرئيسي والقسم النهائي والتي يُطلق عليها علاقة سببية فالخطأ الذي قد يحدث في القسم النهائي يؤدي إلى فشل هدف القسم الرئيسي .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822581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206062"/>
            <a:ext cx="11900079" cy="5883662"/>
          </a:xfrm>
          <a:prstGeom prst="rect">
            <a:avLst/>
          </a:prstGeom>
        </p:spPr>
        <p:txBody>
          <a:bodyPr wrap="square">
            <a:spAutoFit/>
          </a:bodyPr>
          <a:lstStyle/>
          <a:p>
            <a:pPr algn="just" rtl="1">
              <a:lnSpc>
                <a:spcPct val="115000"/>
              </a:lnSpc>
              <a:spcAft>
                <a:spcPts val="1000"/>
              </a:spcAft>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ثانياً: </a:t>
            </a:r>
            <a:r>
              <a:rPr lang="ar-IQ" sz="40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الثنائية (المتكررة )</a:t>
            </a:r>
            <a:endParaRPr lang="en-US"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ان الحركة المتكررة هي تلك الحركات والمهارات التي يتشابه فيها القسم الرئيسي ، اي ان انجاز القسم الرئيسي للحركات يبدو وكأنه حركة واحدة ، مثل المشي والركض والتزحلق على الجليد .....الخ ، فالحركات المتكررة تتكون من ثلاثة اقسام ولكن نتيجة لتكرار الحركة و بشكل سريع جعل هناك اندماج للقسم النهائي او الختامي مع التحضيري ويبقى فقط القسم الرئيسي ظاهراً ، مثل تكرار الدحرجة الامامية ، الدراجة الهوائية ، وحركات المشي والركض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7762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9" y="115910"/>
            <a:ext cx="11874320" cy="6295057"/>
          </a:xfrm>
          <a:prstGeom prst="rect">
            <a:avLst/>
          </a:prstGeom>
        </p:spPr>
        <p:txBody>
          <a:bodyPr wrap="square">
            <a:spAutoFit/>
          </a:bodyPr>
          <a:lstStyle/>
          <a:p>
            <a:pPr algn="just" rtl="1">
              <a:lnSpc>
                <a:spcPct val="115000"/>
              </a:lnSpc>
              <a:spcAft>
                <a:spcPts val="1000"/>
              </a:spcAft>
            </a:pP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ثالثاً : </a:t>
            </a:r>
            <a:r>
              <a:rPr lang="ar-IQ" sz="36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الحركات المركبة</a:t>
            </a: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b="1" dirty="0" smtClean="0">
                <a:effectLst/>
                <a:latin typeface="Calibri" panose="020F0502020204030204" pitchFamily="34" charset="0"/>
                <a:ea typeface="Calibri" panose="020F0502020204030204" pitchFamily="34" charset="0"/>
                <a:cs typeface="Simplified Arabic" panose="02020603050405020304" pitchFamily="18" charset="-78"/>
              </a:rPr>
              <a:t>وهي الحركات التي تحتوي على عدد من الحركات والمهارات الحركية (ثلاثية-ثنائية) في ان واحد وبدون اي فاصل بينهما او قطع او توقف حيث انها تؤدى كمهارة واحدة بمعنى انها تحتوي على مهارتين او اكثر</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 مثل ( السلسلة الحركية في الجمناستك) ، فعند تحليل هذه الحركات تبين انها تحتوي على اكثر من نوع من الحركات ، فهي حركات حركة ثنائية و ثلاثية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فلاعب كرة السلة عندما يقوم بعملية الطبطبة وبعدها ليقوم بالمناولة لزميله فنهاية الطبطبة هي بداية لمناولة الكرة ، فهذ يدل على انها تحتوي على اكثر من مهارة ، وهكذا بالنسبة لبقية الالعاب.</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896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218941"/>
            <a:ext cx="11822805" cy="5933676"/>
          </a:xfrm>
          <a:prstGeom prst="rect">
            <a:avLst/>
          </a:prstGeom>
        </p:spPr>
        <p:txBody>
          <a:bodyPr wrap="square">
            <a:spAutoFit/>
          </a:bodyPr>
          <a:lstStyle/>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اهتم كثير من العلماء بالحركات وانواعها واشكالها ومظاهرها ، ولكن تبقى نظرية المظاهر الحركية في الجسم البشري التي اهتمت بالوصف الظاهري للحركة هي النظرية الهامة بالنسبة لأولئك القائمين على مهنة التعليم في المجال الرياضي والحركي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وبما ان مظهر الحركة او المهارة الحركية هو الشكل المميز لتلك الحركة او المهارة والتي يتم مشاهدتها من قبل المشاهد ، والذي يبين شكل الاداء للمهارة من ناحية الشكل والانسيابية والتناسق والترابط وجمالية الاداء ، فضلاً عن الهدف الاساسي من تلك المهارة ، فكل حركة او مهارة لها مظهر وشكل ظاهري خاص بها يميزها عن مظاهر الحركات والمهارات الاخرى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1715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154546"/>
            <a:ext cx="11822806" cy="6140142"/>
          </a:xfrm>
          <a:prstGeom prst="rect">
            <a:avLst/>
          </a:prstGeom>
        </p:spPr>
        <p:txBody>
          <a:bodyPr wrap="square">
            <a:spAutoFit/>
          </a:bodyPr>
          <a:lstStyle/>
          <a:p>
            <a:pPr algn="just" rtl="1">
              <a:lnSpc>
                <a:spcPct val="115000"/>
              </a:lnSpc>
              <a:spcAft>
                <a:spcPts val="1000"/>
              </a:spcAft>
            </a:pPr>
            <a:r>
              <a:rPr lang="ar-IQ" sz="32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البناء الحركي الداخلي</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لقد تم تناول شكل الحركة الظاهري في الفصل السابق وعلم الحركة لا يدرس الحركة من جانب واحد وانما من كافة الجوانب المتعلقة بها (كالملابس – والاجهزة والادوات- والعوامل النفسية والجسمية)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ان البناء الحركي الداخلي هو الحركة من الناحية الميكانيكية الحية التي تدرس العتلات والعضلات ومقاومتها لوزن الجسم والجاذبية الارضية وكذلك الشد والارتخاء والاحتكاك الداخلي ومدى ومرونة المفاصل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فعلم البايوميكانيك يعنى بتحليل حركة الانسان لغرض تحسين الاداء وجعله بشكل افضل ، وان تطبيق القوانين البايوميكانيكية على خط سير الحركة ، يساعد على الكشف عن انسجام القوة المطلوبة مع الاداء الحركي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8834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28868" cy="6166816"/>
          </a:xfrm>
          <a:prstGeom prst="rect">
            <a:avLst/>
          </a:prstGeom>
        </p:spPr>
        <p:txBody>
          <a:bodyPr wrap="square">
            <a:spAutoFit/>
          </a:bodyPr>
          <a:lstStyle/>
          <a:p>
            <a:pPr algn="just" rtl="1">
              <a:lnSpc>
                <a:spcPct val="115000"/>
              </a:lnSpc>
              <a:spcAft>
                <a:spcPts val="1000"/>
              </a:spcAft>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ان الحركة في نظر علم البايوميكانيك تتم عندما يغير الجسم مكانه خلال فترة زمنية ، كما ان كتلة الجسم لا تتحرك من مكان الى اخر الا بوجود قوة حركية سواء كانت خارجية ام داخلية ، لذلك يمكن بناء الحركة من حيث المظهر الداخلي من </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البناء الحركي من حيث الزمان</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البناء الحركي من حيث المسار الحركي </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البناء الحركي المندمج</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8620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65914"/>
          </a:xfrm>
        </p:spPr>
        <p:txBody>
          <a:bodyPr>
            <a:normAutofit/>
          </a:bodyPr>
          <a:lstStyle/>
          <a:p>
            <a:pPr algn="ctr"/>
            <a:r>
              <a:rPr lang="ar-IQ"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اولاً: البناء الحركي من حيث الزمان:</a:t>
            </a:r>
            <a:endParaRPr lang="en-US" dirty="0">
              <a:solidFill>
                <a:srgbClr val="FF0000"/>
              </a:solidFill>
            </a:endParaRPr>
          </a:p>
        </p:txBody>
      </p:sp>
      <p:sp>
        <p:nvSpPr>
          <p:cNvPr id="3" name="Rectangle 2"/>
          <p:cNvSpPr/>
          <p:nvPr/>
        </p:nvSpPr>
        <p:spPr>
          <a:xfrm>
            <a:off x="128789" y="772733"/>
            <a:ext cx="12063211" cy="6011902"/>
          </a:xfrm>
          <a:prstGeom prst="rect">
            <a:avLst/>
          </a:prstGeom>
        </p:spPr>
        <p:txBody>
          <a:bodyPr wrap="square">
            <a:spAutoFit/>
          </a:bodyPr>
          <a:lstStyle/>
          <a:p>
            <a:pPr marL="228600" marR="0" algn="just" rtl="1">
              <a:lnSpc>
                <a:spcPct val="115000"/>
              </a:lnSpc>
              <a:spcBef>
                <a:spcPts val="0"/>
              </a:spcBef>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وهي قطع الجسم مسافة معينة في زمن معين ويقاس دائماً بالثانية ، لذا فالزمن مهم جداً في اداء بعض الحركات ، فكلما زاد الزمن المستغرق للحركة كلما كبر مجال خط سير الحركة وهذه الزيادة تسبب زيادة في صرف الطاقة وبالتالي تقل الاقتصادية في الاداء وانعدام الانسيابية .اي انه الفترة الزمنية التي تحدث في الأداء الحركي، وإذا حدث اي تقطيع  في الحركة يؤدي إلى تشويه كامل وتظهر واضحة في حركات المبتدئين بحيث لا يتطابق بها سير الحركة مع السرعة  المطلوبة.</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15000"/>
              </a:lnSpc>
              <a:spcBef>
                <a:spcPts val="0"/>
              </a:spcBef>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فزمن القوة المعطاة للحركة سوف ترفع أو تخفض الشد العضلي فالألعاب التي تحتاج إلى مطاولة ( جَلَد ) سوف يكون له أثر كبير على الحركة بحيث لا يتوازن الزمن المقطوع للشد العضلي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15000"/>
              </a:lnSpc>
              <a:spcBef>
                <a:spcPts val="0"/>
              </a:spcBef>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فعندما تحدث موازنة زمن القوة المعطاة للشد العضلي سوف يطور الحركة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64430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0"/>
            <a:ext cx="12011696" cy="7079630"/>
          </a:xfrm>
          <a:prstGeom prst="rect">
            <a:avLst/>
          </a:prstGeom>
        </p:spPr>
        <p:txBody>
          <a:bodyPr wrap="square">
            <a:spAutoFit/>
          </a:bodyPr>
          <a:lstStyle/>
          <a:p>
            <a:pPr marL="228600" marR="0" algn="just" rtl="1">
              <a:lnSpc>
                <a:spcPct val="115000"/>
              </a:lnSpc>
              <a:spcBef>
                <a:spcPts val="0"/>
              </a:spcBef>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كذلك زمان الحركة مهم في الوقت المستغرق بالأداء فإذا زاد الوقت المستقطع في الأداء فسوف يكبر سير الحركة فلو حللنا الحركة عن طريق فلم فسنرى زيادة الوقت المستغرق للأداء الحركي وسوف يوسع خط سير المهارة وهذا التوسع ستصرف عليه طاقة وقوة إضافية وبالتالي لا تكون الحركة اقتصادية ، كذلك المحافظة على انسياب الحركة وخاصة القضاء على الفترة الزمنية بين الأقسام الثلاثة وبين مهارة ومهارة ومهما كانت هذه المهارة مناسبة بحيث يقدم القطع في الأداء ووجود الفترة الزمنية يشوه الحركة وهذا ما نلاحظه عند تعلم مهارات لها ركضة تقريبية . إن زمان الحركة يتأثر بطريقة استخدام القوة فظهور فترات زمنية لا تستخدم فيها القوة وفترات تستخدم فيها القوة سوف يشوه الانسيابية ويمكن قياس زمن الأداء من خلال سرعة عدد الصور في الثانية .  ويشتمل البناء الحركي من ناحية الزمان على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4480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9" y="141668"/>
            <a:ext cx="11784168" cy="6126805"/>
          </a:xfrm>
          <a:prstGeom prst="rect">
            <a:avLst/>
          </a:prstGeom>
        </p:spPr>
        <p:txBody>
          <a:bodyPr wrap="square">
            <a:spAutoFit/>
          </a:bodyPr>
          <a:lstStyle/>
          <a:p>
            <a:pPr marL="228600" marR="0" algn="just" rtl="1">
              <a:lnSpc>
                <a:spcPct val="115000"/>
              </a:lnSpc>
              <a:spcBef>
                <a:spcPts val="0"/>
              </a:spcBef>
              <a:spcAft>
                <a:spcPts val="1000"/>
              </a:spcAft>
            </a:pP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المنتظمة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    وهي قطع مسافات متساوية بأزمنة متساوية ، وهذا نادر الحدوث في الجانب الرياضي ، الا في حالة  التمرين او التدريب من اجل تطوير دقة الزمن في ذهن الرياضي او عندما تقترن الحركة او المهارة بزمن محدد مثل جولات الملاكمة التي تحدد بثلاث دقائق ، او خمسة دقائق .</a:t>
            </a:r>
          </a:p>
          <a:p>
            <a:pPr algn="just" rtl="1">
              <a:lnSpc>
                <a:spcPct val="115000"/>
              </a:lnSpc>
              <a:spcAft>
                <a:spcPts val="1000"/>
              </a:spcAft>
            </a:pP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15000"/>
              </a:lnSpc>
              <a:spcBef>
                <a:spcPts val="0"/>
              </a:spcBef>
              <a:spcAft>
                <a:spcPts val="1000"/>
              </a:spcAft>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2-الحركة الغير منتظمة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15000"/>
              </a:lnSpc>
              <a:spcBef>
                <a:spcPts val="0"/>
              </a:spcBef>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وهي قطع مسافات متساوية بأزمنة غير متساوية ، وهي تشمل اغلب الانشطة الرياضية ، فلا يمكن تحديد زمن قطع مسافة الاركاض ذات المسافات المتساوية بزمن متساوي ، لهذا من المؤمل تقليل الزمن في مسابقات الاركاض والسباحة وغيرها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6926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lstStyle/>
          <a:p>
            <a:pPr algn="ctr"/>
            <a:r>
              <a:rPr lang="ar-IQ"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ثانياً :البناء الحركي من حيث المسار</a:t>
            </a: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dirty="0">
              <a:solidFill>
                <a:srgbClr val="FF0000"/>
              </a:solidFill>
            </a:endParaRPr>
          </a:p>
        </p:txBody>
      </p:sp>
      <p:sp>
        <p:nvSpPr>
          <p:cNvPr id="3" name="Rectangle 2"/>
          <p:cNvSpPr/>
          <p:nvPr/>
        </p:nvSpPr>
        <p:spPr>
          <a:xfrm>
            <a:off x="218941" y="1081826"/>
            <a:ext cx="11822805" cy="5175776"/>
          </a:xfrm>
          <a:prstGeom prst="rect">
            <a:avLst/>
          </a:prstGeom>
        </p:spPr>
        <p:txBody>
          <a:bodyPr wrap="square">
            <a:spAutoFit/>
          </a:bodyPr>
          <a:lstStyle/>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وهو تقسيم الحركات والمهارات من ناحية المسار الحركي للرياضي في الانشطة المتنوعة وفي نفس الوقت دراسة الاداة ايضاً.</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b="1" dirty="0" smtClean="0">
                <a:effectLst/>
                <a:latin typeface="Calibri" panose="020F0502020204030204" pitchFamily="34" charset="0"/>
                <a:ea typeface="Calibri" panose="020F0502020204030204" pitchFamily="34" charset="0"/>
                <a:cs typeface="Simplified Arabic" panose="02020603050405020304" pitchFamily="18" charset="-78"/>
              </a:rPr>
              <a:t>ا</a:t>
            </a: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لمسار هو خط وهمي لسير حركة المهارة من خلال مركز ثقل الجسم وانتقاله في الفراغ من نقطة البدء الى نهاية الحركة </a:t>
            </a:r>
            <a:r>
              <a:rPr lang="ar-IQ" sz="4000" b="1"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والحركة قد تكون للجسم باكمله او لكتلة معينة ، وبذلك يرسم خط سير المهارة او الحركة من بدايتها الى نهايتها ، وان مسار حركة الجسم اثناء الاداء للمهارات الحركية الرياضية يكون على نوعين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9535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3" y="128789"/>
            <a:ext cx="11758411" cy="6436634"/>
          </a:xfrm>
          <a:prstGeom prst="rect">
            <a:avLst/>
          </a:prstGeom>
        </p:spPr>
        <p:txBody>
          <a:bodyPr wrap="square">
            <a:spAutoFit/>
          </a:bodyPr>
          <a:lstStyle/>
          <a:p>
            <a:pPr algn="just" rtl="1">
              <a:lnSpc>
                <a:spcPct val="115000"/>
              </a:lnSpc>
              <a:spcAft>
                <a:spcPts val="1000"/>
              </a:spcAft>
            </a:pP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الدائرية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:وهي تلك الحركات التي يتحرك بها الجسم حول محور ثابت كالدوران حول العقلة ، او عندما تكون الحركة دائرية كما في فعاليات السباحة او حركات الجمناستك ، او عند تحريك جزء من الجسم حركة دائرية مثل حركة الذراع او الرجل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الانتقالية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:وهي انتقال الجسم من مكان الى اخر ، وهذا الانتقال يكون على نوعين هما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cs"/>
              <a:buAutoNum type="arabic1Minus"/>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الانتقالية المستقيمة او المتموجة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 يكون المسار في هذا النوع من الحركات اما مستقيماً او متموجاً كما في ركوب الدراجات او التزحلق على الجليد .</a:t>
            </a:r>
          </a:p>
          <a:p>
            <a:pPr marL="342900" marR="0" lvl="0" indent="-342900" algn="just" rtl="1">
              <a:lnSpc>
                <a:spcPct val="115000"/>
              </a:lnSpc>
              <a:spcBef>
                <a:spcPts val="0"/>
              </a:spcBef>
              <a:spcAft>
                <a:spcPts val="0"/>
              </a:spcAft>
              <a:buFont typeface="+mj-cs"/>
              <a:buAutoNum type="arabic1Minus"/>
            </a:pP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cs"/>
              <a:buAutoNum type="arabic1Minus"/>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الانتقالية المنحنية</a:t>
            </a:r>
            <a:r>
              <a:rPr lang="ar-IQ"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 ويشتمل هذا النوع من الحركات جميع انواع المقذوفات التي تخرج من الجسم التي تخضع الى قانون الجذب الارضي ، والتي تجعل الجسم المقذوف يسير بشكل منحني ، مثل الثقل –الرمح- الكرات –الجسم في حالة الطيران</a:t>
            </a:r>
            <a:r>
              <a:rPr lang="ar-IQ"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427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04552"/>
          </a:xfrm>
        </p:spPr>
        <p:txBody>
          <a:bodyPr/>
          <a:lstStyle/>
          <a:p>
            <a:pPr algn="ct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ثالثاً: </a:t>
            </a:r>
            <a:r>
              <a:rPr lang="ar-IQ"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البناء الحركي المندمج</a:t>
            </a:r>
            <a:r>
              <a:rPr lang="ar-IQ"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dirty="0">
              <a:solidFill>
                <a:srgbClr val="FF0000"/>
              </a:solidFill>
            </a:endParaRPr>
          </a:p>
        </p:txBody>
      </p:sp>
      <p:sp>
        <p:nvSpPr>
          <p:cNvPr id="3" name="Rectangle 2"/>
          <p:cNvSpPr/>
          <p:nvPr/>
        </p:nvSpPr>
        <p:spPr>
          <a:xfrm>
            <a:off x="0" y="1249252"/>
            <a:ext cx="12054625" cy="5298886"/>
          </a:xfrm>
          <a:prstGeom prst="rect">
            <a:avLst/>
          </a:prstGeom>
        </p:spPr>
        <p:txBody>
          <a:bodyPr wrap="square">
            <a:spAutoFit/>
          </a:bodyPr>
          <a:lstStyle/>
          <a:p>
            <a:pPr algn="just" rtl="1">
              <a:lnSpc>
                <a:spcPct val="115000"/>
              </a:lnSpc>
              <a:spcAft>
                <a:spcPts val="1000"/>
              </a:spcAft>
            </a:pPr>
            <a:r>
              <a:rPr lang="ar-IQ" sz="3200" b="1" dirty="0" smtClean="0">
                <a:effectLst/>
                <a:latin typeface="Calibri" panose="020F0502020204030204" pitchFamily="34" charset="0"/>
                <a:ea typeface="Calibri" panose="020F0502020204030204" pitchFamily="34" charset="0"/>
                <a:cs typeface="Simplified Arabic" panose="02020603050405020304" pitchFamily="18" charset="-78"/>
              </a:rPr>
              <a:t>هو البناء الحركي للمهارات والحركات التي تحتوي في آن واحد على نوعين او اكثر من الحركات فمثلاً ركوب الدراجات الهوائية هي حركة مستقيمة وفي نفس الوقت تكون حركة دورانية عند حساب حركة الرجلين .</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b="1" dirty="0" smtClean="0">
                <a:effectLst/>
                <a:latin typeface="Calibri" panose="020F0502020204030204" pitchFamily="34" charset="0"/>
                <a:ea typeface="Calibri" panose="020F0502020204030204" pitchFamily="34" charset="0"/>
                <a:cs typeface="Simplified Arabic" panose="02020603050405020304" pitchFamily="18" charset="-78"/>
              </a:rPr>
              <a:t>ان حركة الجسم الدائرية او الانتقالية </a:t>
            </a:r>
            <a:r>
              <a:rPr lang="ar-IQ" sz="3200" b="1" dirty="0" smtClean="0">
                <a:effectLst/>
                <a:latin typeface="Calibri" panose="020F0502020204030204" pitchFamily="34" charset="0"/>
                <a:ea typeface="Calibri" panose="020F0502020204030204" pitchFamily="34" charset="0"/>
                <a:cs typeface="Simplified Arabic" panose="02020603050405020304" pitchFamily="18" charset="-78"/>
              </a:rPr>
              <a:t>تأتي </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نتيجة العلاقة بين اتجاه القوة المستعملة وبين مركز ثقل الجسم المتحرك ، فاذا كان اتجاه القوة المؤثرة خارج مركز ثقل الجسم ستكون الحركة دائرية ، اما اذا كان اتجاه القوة المؤثرة ماراً بمركز ثقل الجسم فان الحركة ستكون انتقالية </a:t>
            </a:r>
            <a:r>
              <a:rPr lang="ar-IQ" sz="3200" b="1" dirty="0" smtClean="0">
                <a:effectLst/>
                <a:latin typeface="Calibri" panose="020F0502020204030204" pitchFamily="34" charset="0"/>
                <a:ea typeface="Calibri" panose="020F0502020204030204" pitchFamily="34" charset="0"/>
                <a:cs typeface="Simplified Arabic" panose="02020603050405020304" pitchFamily="18" charset="-78"/>
              </a:rPr>
              <a:t>، كما في حركات الغطس او حركة الدحرجة في الجمناستك يجب ميلان الجسم الى الامام اكثر حتى نجعل من اتجاه القوة المؤثرة يمر بعيداً عن مركز ثقل الجسم لكي يساهم في دوران الجسم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39475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7" y="206062"/>
            <a:ext cx="11668258" cy="6010876"/>
          </a:xfrm>
          <a:prstGeom prst="rect">
            <a:avLst/>
          </a:prstGeom>
        </p:spPr>
        <p:txBody>
          <a:bodyPr wrap="square">
            <a:spAutoFit/>
          </a:bodyPr>
          <a:lstStyle/>
          <a:p>
            <a:pPr algn="just" rtl="1">
              <a:lnSpc>
                <a:spcPct val="115000"/>
              </a:lnSpc>
              <a:spcBef>
                <a:spcPts val="200"/>
              </a:spcBef>
            </a:pPr>
            <a:r>
              <a:rPr lang="ar-SA" sz="4800" b="1" dirty="0" smtClean="0">
                <a:solidFill>
                  <a:srgbClr val="FF0000"/>
                </a:solidFill>
                <a:effectLst/>
                <a:latin typeface="Cambria" panose="02040503050406030204" pitchFamily="18" charset="0"/>
                <a:ea typeface="Times New Roman" panose="02020603050405020304" pitchFamily="18" charset="0"/>
                <a:cs typeface="Simplified Arabic" panose="02020603050405020304" pitchFamily="18" charset="-78"/>
              </a:rPr>
              <a:t>النقل الحركي</a:t>
            </a:r>
            <a:r>
              <a:rPr lang="ar-IQ" sz="4800" b="1" dirty="0" smtClean="0">
                <a:solidFill>
                  <a:srgbClr val="FF0000"/>
                </a:solidFill>
                <a:effectLst/>
                <a:latin typeface="Cambria" panose="02040503050406030204" pitchFamily="18" charset="0"/>
                <a:ea typeface="Times New Roman" panose="02020603050405020304" pitchFamily="18" charset="0"/>
                <a:cs typeface="Simplified Arabic" panose="02020603050405020304" pitchFamily="18" charset="-78"/>
              </a:rPr>
              <a:t> :</a:t>
            </a:r>
            <a:endParaRPr lang="en-US" sz="4800" b="1" dirty="0" smtClean="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rtl="1">
              <a:lnSpc>
                <a:spcPct val="115000"/>
              </a:lnSpc>
              <a:spcAft>
                <a:spcPts val="1000"/>
              </a:spcAft>
            </a:pP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إن لكل حركة رياضية هدف معين ولا يمكن تحقيق هذا الهدف من الحركة إلا عن طريق تشغيل العضلات الكبيرة المسؤولة عن صنع القوة المحركة للمفاصل وأجزاء الجسم المشاركة في الواجب الحركي ولهذا يجب أن تنتقل القوة انتقالاً انسيابيا</a:t>
            </a: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 خلال أقسام الحركة كي نحصل على حركة أكثر اقتصادية وجودة . </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4555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15910"/>
            <a:ext cx="12015988" cy="6480748"/>
          </a:xfrm>
          <a:prstGeom prst="rect">
            <a:avLst/>
          </a:prstGeom>
        </p:spPr>
        <p:txBody>
          <a:bodyPr wrap="square">
            <a:spAutoFit/>
          </a:bodyPr>
          <a:lstStyle/>
          <a:p>
            <a:pPr algn="just" rtl="1">
              <a:lnSpc>
                <a:spcPct val="115000"/>
              </a:lnSpc>
              <a:spcAft>
                <a:spcPts val="1000"/>
              </a:spcAft>
            </a:pPr>
            <a:r>
              <a:rPr lang="ar-SA"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إن النقل الحركي من حيث منشأ القوة واتجاهها يشتمل على نوعين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SzPts val="1700"/>
              <a:buFont typeface="+mj-lt"/>
              <a:buAutoNum type="arabicPeriod"/>
              <a:tabLst>
                <a:tab pos="295275" algn="l"/>
              </a:tabLst>
            </a:pP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النقل الحركي من الداخل إلى الخارج </a:t>
            </a:r>
            <a:r>
              <a:rPr lang="ar-SA" sz="3200" b="1"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 أو من الجذع إلى الأعضاء باتجاه الأداة أو الهدف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_ في هذا النوع يتم النقل الحركي بشكل متتالي أي أن الحركات لا تتم في وقت واحد لأن العضلات لا تعمل جميعها في وقت واحد . وينقسم هذا داخلياً إلى عدة أقسام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SzPts val="1700"/>
              <a:buFont typeface="+mj-cs"/>
              <a:buAutoNum type="arabic1Minus"/>
              <a:tabLst>
                <a:tab pos="361950" algn="l"/>
              </a:tabLs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النقل الحركي من الجذع إلى الذراعين ومن أمثالها رمي الرمح أو الضربة المستقيمة في الملاكمة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15000"/>
              </a:lnSpc>
              <a:spcBef>
                <a:spcPts val="0"/>
              </a:spcBef>
              <a:spcAft>
                <a:spcPts val="1000"/>
              </a:spcAf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ب- النقل الحركي من الجذع إلى الرجلين ومن أمثالها القفز العالي _ البداية في السباحة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15000"/>
              </a:lnSpc>
              <a:spcBef>
                <a:spcPts val="0"/>
              </a:spcBef>
              <a:spcAft>
                <a:spcPts val="1000"/>
              </a:spcAf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جـ النقل الحركي من الجذع إلى الرأس مثل النطح بكرة القدم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R="0" lvl="0" algn="just" rtl="1">
              <a:lnSpc>
                <a:spcPct val="115000"/>
              </a:lnSpc>
              <a:spcBef>
                <a:spcPts val="0"/>
              </a:spcBef>
              <a:spcAft>
                <a:spcPts val="0"/>
              </a:spcAft>
              <a:buSzPts val="1700"/>
              <a:tabLst>
                <a:tab pos="295275" algn="l"/>
              </a:tabLst>
            </a:pPr>
            <a:r>
              <a:rPr lang="ar-IQ"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a:t>
            </a:r>
            <a:r>
              <a:rPr lang="ar-SA"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النقل الحركي من الخارج إلى الداخل</a:t>
            </a:r>
            <a:r>
              <a:rPr lang="ar-SA"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 أو من الأعضاء إلى الجذع وينقسم هذا داخلياً إلى  </a:t>
            </a:r>
            <a:r>
              <a:rPr lang="ar-IQ" sz="2800"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SzPts val="1700"/>
              <a:buFont typeface="+mj-cs"/>
              <a:buAutoNum type="arabic1Minus"/>
              <a:tabLst>
                <a:tab pos="361950" algn="l"/>
              </a:tabLs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النقل الحركي من الذراعين إلى الجذع _ مثل قفزة اليدين الخلفية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15000"/>
              </a:lnSpc>
              <a:spcBef>
                <a:spcPts val="0"/>
              </a:spcBef>
              <a:spcAft>
                <a:spcPts val="1000"/>
              </a:spcAft>
            </a:pPr>
            <a:r>
              <a:rPr lang="ar-SA" sz="2800" dirty="0" smtClean="0">
                <a:effectLst/>
                <a:latin typeface="Calibri" panose="020F0502020204030204" pitchFamily="34" charset="0"/>
                <a:ea typeface="Calibri" panose="020F0502020204030204" pitchFamily="34" charset="0"/>
                <a:cs typeface="Simplified Arabic" panose="02020603050405020304" pitchFamily="18" charset="-78"/>
              </a:rPr>
              <a:t>ب- النقل الحركي من الرجلين إلى الجذع _ مرجحة الرجل الحرة في الألعاب الرياضية </a:t>
            </a: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15000"/>
              </a:lnSpc>
              <a:spcBef>
                <a:spcPts val="0"/>
              </a:spcBef>
              <a:spcAft>
                <a:spcPts val="1000"/>
              </a:spcAft>
            </a:pPr>
            <a:r>
              <a:rPr lang="ar-SA" sz="3200" dirty="0" smtClean="0">
                <a:effectLst/>
                <a:latin typeface="Calibri" panose="020F0502020204030204" pitchFamily="34" charset="0"/>
                <a:ea typeface="Calibri" panose="020F0502020204030204" pitchFamily="34" charset="0"/>
                <a:cs typeface="Simplified Arabic" panose="02020603050405020304" pitchFamily="18" charset="-78"/>
              </a:rPr>
              <a:t>جـ النقل الحركي من الرأس إلى الجذع _ حركة الرأس عند المرجحة الأمامية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594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3" y="257577"/>
            <a:ext cx="11784168" cy="5732338"/>
          </a:xfrm>
          <a:prstGeom prst="rect">
            <a:avLst/>
          </a:prstGeom>
        </p:spPr>
        <p:txBody>
          <a:bodyPr wrap="square">
            <a:spAutoFit/>
          </a:bodyPr>
          <a:lstStyle/>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ان مظاهر الحركة تبحث في العلاقة بين شكل الحركة وهدفها (واجب الحركة) ، ولكل حركة شكلها ومظهرها الخاص بها والذي يختلف عن الحركات الاخرى ، فالمظهر الحركي لمهارات الكرة الطائرة يختلف كلياً عن المظهر الحركي لمهارات الجمناستك ، وكذلك لبقية المهارات والالعاب الاخرى ، وحتى في الفعالية الواحدة هناك اختلاف في المظهر الحركي للمهارات ، اذن لكل مهارة او فعالية لها شكلها ومظهرها الخاص بها كما نميز شخص عن شخص اخر من خلال مظهره كالطول والوزن ولون الشعر والبشرة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04454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115911"/>
            <a:ext cx="11925835" cy="6591548"/>
          </a:xfrm>
          <a:prstGeom prst="rect">
            <a:avLst/>
          </a:prstGeom>
        </p:spPr>
        <p:txBody>
          <a:bodyPr wrap="square">
            <a:spAutoFit/>
          </a:bodyPr>
          <a:lstStyle/>
          <a:p>
            <a:pPr marL="133350" marR="0" algn="just" rtl="1">
              <a:lnSpc>
                <a:spcPct val="115000"/>
              </a:lnSpc>
              <a:spcBef>
                <a:spcPts val="0"/>
              </a:spcBef>
              <a:spcAft>
                <a:spcPts val="1000"/>
              </a:spcAft>
            </a:pPr>
            <a:r>
              <a:rPr lang="ar-SA"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دور الجذع والرأس في النقل الحركي</a:t>
            </a:r>
            <a:r>
              <a:rPr lang="ar-SA" sz="40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133350" marR="0" algn="just" rtl="1">
              <a:lnSpc>
                <a:spcPct val="115000"/>
              </a:lnSpc>
              <a:spcBef>
                <a:spcPts val="0"/>
              </a:spcBef>
              <a:spcAft>
                <a:spcPts val="0"/>
              </a:spcAft>
            </a:pPr>
            <a:r>
              <a:rPr lang="ar-SA" sz="4000" dirty="0" smtClean="0">
                <a:effectLst/>
                <a:latin typeface="Times New Roman" panose="02020603050405020304" pitchFamily="18" charset="0"/>
                <a:ea typeface="Times New Roman" panose="02020603050405020304" pitchFamily="18" charset="0"/>
                <a:cs typeface="Simplified Arabic" panose="02020603050405020304" pitchFamily="18" charset="-78"/>
              </a:rPr>
              <a:t>إن لحركة الجذع دوراً هاماً في أداء الحركات الرياضية والوصل بين أجزاء الجسم المشاركة في الأداء الحركي ، أبرز الأسباب لأهمية الجذع هي : </a:t>
            </a:r>
            <a:endParaRPr lang="en-US" sz="3200" dirty="0" smtClean="0">
              <a:effectLst/>
              <a:latin typeface="Times New Roman" panose="02020603050405020304" pitchFamily="18" charset="0"/>
              <a:ea typeface="Times New Roman" panose="02020603050405020304" pitchFamily="18" charset="0"/>
              <a:cs typeface="Simplified Arabic" panose="02020603050405020304" pitchFamily="18" charset="-78"/>
            </a:endParaRPr>
          </a:p>
          <a:p>
            <a:pPr marL="133350" marR="0" algn="just" rtl="1">
              <a:lnSpc>
                <a:spcPct val="115000"/>
              </a:lnSpc>
              <a:spcBef>
                <a:spcPts val="0"/>
              </a:spcBef>
              <a:spcAft>
                <a:spcPts val="0"/>
              </a:spcAft>
            </a:pPr>
            <a:r>
              <a:rPr lang="ar-SA" sz="4000" dirty="0" smtClean="0">
                <a:effectLst/>
                <a:latin typeface="Times New Roman" panose="02020603050405020304" pitchFamily="18" charset="0"/>
                <a:ea typeface="Times New Roman" panose="02020603050405020304" pitchFamily="18" charset="0"/>
                <a:cs typeface="Simplified Arabic" panose="02020603050405020304" pitchFamily="18" charset="-78"/>
              </a:rPr>
              <a:t>   1- إن الجذع يمثل كتلة وحجماً أكثر من بقية أجزاء الجسم ويعتبر عضو نقل هام في سلسلة الأعضاء في الرمي _ الدفع _ الضرب .. الخ</a:t>
            </a:r>
            <a:endParaRPr lang="ar-IQ" sz="4000" dirty="0" smtClean="0">
              <a:effectLst/>
              <a:latin typeface="Times New Roman" panose="02020603050405020304" pitchFamily="18" charset="0"/>
              <a:ea typeface="Times New Roman" panose="02020603050405020304" pitchFamily="18" charset="0"/>
              <a:cs typeface="Simplified Arabic" panose="02020603050405020304" pitchFamily="18" charset="-78"/>
            </a:endParaRPr>
          </a:p>
          <a:p>
            <a:pPr marL="133350" marR="0" algn="just" rtl="1">
              <a:lnSpc>
                <a:spcPct val="115000"/>
              </a:lnSpc>
              <a:spcBef>
                <a:spcPts val="0"/>
              </a:spcBef>
              <a:spcAft>
                <a:spcPts val="0"/>
              </a:spcAft>
            </a:pPr>
            <a:r>
              <a:rPr lang="ar-SA" sz="4000"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3200" dirty="0" smtClean="0">
              <a:effectLst/>
              <a:latin typeface="Times New Roman" panose="02020603050405020304" pitchFamily="18" charset="0"/>
              <a:ea typeface="Times New Roman" panose="02020603050405020304" pitchFamily="18" charset="0"/>
              <a:cs typeface="Simplified Arabic" panose="02020603050405020304" pitchFamily="18" charset="-78"/>
            </a:endParaRPr>
          </a:p>
          <a:p>
            <a:pPr marL="133350" marR="0" algn="just" rtl="1">
              <a:lnSpc>
                <a:spcPct val="115000"/>
              </a:lnSpc>
              <a:spcBef>
                <a:spcPts val="0"/>
              </a:spcBef>
              <a:spcAft>
                <a:spcPts val="1000"/>
              </a:spcAft>
            </a:pP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   2- إن لكتلة الجذع الكبيرة أهمية أخرى حيث تتركز حوله المجاميع العضلية الكبيرة والقوية كعضلات الظهر والبطن إضافة لذلك فإنه منشأ للكثير من المجاميع العضلية القوية كعضلات الحوض وحزام الكتف .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2807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p:spPr>
        <p:txBody>
          <a:bodyPr/>
          <a:lstStyle/>
          <a:p>
            <a:pPr algn="ctr"/>
            <a:r>
              <a:rPr lang="ar-SA"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الانسياب الحركي ( الانسيابية ): </a:t>
            </a:r>
            <a:endParaRPr lang="en-US" dirty="0">
              <a:solidFill>
                <a:srgbClr val="FF0000"/>
              </a:solidFill>
            </a:endParaRPr>
          </a:p>
        </p:txBody>
      </p:sp>
      <p:sp>
        <p:nvSpPr>
          <p:cNvPr id="3" name="Rectangle 2"/>
          <p:cNvSpPr/>
          <p:nvPr/>
        </p:nvSpPr>
        <p:spPr>
          <a:xfrm>
            <a:off x="128789" y="1133342"/>
            <a:ext cx="11861441" cy="5189113"/>
          </a:xfrm>
          <a:prstGeom prst="rect">
            <a:avLst/>
          </a:prstGeom>
        </p:spPr>
        <p:txBody>
          <a:bodyPr wrap="square">
            <a:spAutoFit/>
          </a:bodyPr>
          <a:lstStyle/>
          <a:p>
            <a:pPr algn="just" rtl="1">
              <a:lnSpc>
                <a:spcPct val="115000"/>
              </a:lnSpc>
            </a:pPr>
            <a:r>
              <a:rPr lang="ar-SA" sz="3200" dirty="0" smtClean="0">
                <a:effectLst/>
                <a:latin typeface="Calibri" panose="020F0502020204030204" pitchFamily="34" charset="0"/>
                <a:ea typeface="Times New Roman" panose="02020603050405020304" pitchFamily="18" charset="0"/>
                <a:cs typeface="Simplified Arabic" panose="02020603050405020304" pitchFamily="18" charset="-78"/>
              </a:rPr>
              <a:t>يعرف محجوب ( 1989 ) الانسياب الحركي بأنه </a:t>
            </a:r>
            <a:r>
              <a:rPr lang="ar-SA" sz="32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التكامل في الأداء الحركي وأعلى مستوى يصل إليه الفرد الرياضي . ومصادر أخرى تعرف الانسياب الحركي : بأنه معيار لتكامل الأداء التكنيكي والمستوى الذي توصل إليه في مراحل التعلم الحركي</a:t>
            </a: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200" dirty="0" smtClean="0">
                <a:effectLst/>
                <a:latin typeface="Calibri" panose="020F0502020204030204" pitchFamily="34" charset="0"/>
                <a:ea typeface="Times New Roman" panose="02020603050405020304" pitchFamily="18" charset="0"/>
                <a:cs typeface="Simplified Arabic" panose="02020603050405020304" pitchFamily="18" charset="-78"/>
              </a:rPr>
              <a:t>فهو صفة الاستمرارية للمسار الحركي والمعبرة عن التوافق الحركي  .</a:t>
            </a:r>
            <a:endParaRPr lang="ar-IQ" sz="3200" dirty="0" smtClean="0">
              <a:effectLst/>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15000"/>
              </a:lnSpc>
            </a:pPr>
            <a:r>
              <a:rPr lang="ar-SA" sz="3200" dirty="0" smtClean="0">
                <a:effectLst/>
                <a:latin typeface="Calibri" panose="020F0502020204030204" pitchFamily="34" charset="0"/>
                <a:ea typeface="Times New Roman" panose="02020603050405020304" pitchFamily="18" charset="0"/>
                <a:cs typeface="Simplified Arabic" panose="02020603050405020304" pitchFamily="18" charset="-78"/>
              </a:rPr>
              <a:t> والانسياب الحركي يتوقف على مدى تطابق دفعات القوى المختلفة وكذلك على القوى الخارجية التي تؤثر على الرياضي أثناء الأداء لهذا فالانسياب الحركي يمثل أحد المظاهر الهامة للتوافق الحركي . فمثلاً في الركض السريع أو التزحلق على الجليد فإن حركات الرياضيين تختلف باختلاف المستوى لهم وحتى يمتد هذا الاختلاف إلى نفس الرياضي عندما يختلف سطح الماء أو مضمار الركض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7065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141667"/>
            <a:ext cx="11990231" cy="6442533"/>
          </a:xfrm>
          <a:prstGeom prst="rect">
            <a:avLst/>
          </a:prstGeom>
        </p:spPr>
        <p:txBody>
          <a:bodyPr wrap="square">
            <a:spAutoFit/>
          </a:bodyPr>
          <a:lstStyle/>
          <a:p>
            <a:pPr algn="just" rtl="1">
              <a:lnSpc>
                <a:spcPct val="115000"/>
              </a:lnSpc>
            </a:pP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ويمكن أن نلاحظ الانسياب الحركي في الوثبة الثلاثية وخاصة خلال الانتقال بين مكونات الحركة الثلاث ( الحجلة _ الخطوة _ الوثبة ) ، فأي تأخر أو تباطؤ في المسار فإنها تعطي انطباعاً عن عدم وجود وضوح وكفاية في الانسياب الحركي لفعالية الوثبة الثلاثية ويحدث نفس الشيء عند الانتقال من الاقتراب إلى الارتقاء في فعاليات الوثب والقفز أو الانتقال من الاقتراب إلى الرمي في فعاليات الرمي ويحدث أيضاً عند الانتقال من قسم إلى آخر أو من فعالية إلى أخرى في الجمناستك والسلاسل الحركية . إن الحركات الرياضية حركات متداخلة مع بعضها فالبناء الحركي والنقل الحركي ومراحل التعلم الحركي وحدة لا تنفصل وهي كلها تعمل على إيجاد حركة لها انسيابيتها </a:t>
            </a:r>
            <a:r>
              <a:rPr lang="ar-SA" sz="36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فالانسيابية هي انعدام الفترات الزمنية بين أقسام الحركة وبين مهارة وأخرى .</a:t>
            </a:r>
            <a:endParaRPr lang="en-US"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2019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90153"/>
            <a:ext cx="11912958" cy="7312771"/>
          </a:xfrm>
          <a:prstGeom prst="rect">
            <a:avLst/>
          </a:prstGeom>
        </p:spPr>
        <p:txBody>
          <a:bodyPr wrap="square">
            <a:spAutoFit/>
          </a:bodyPr>
          <a:lstStyle/>
          <a:p>
            <a:pPr algn="just" rtl="1">
              <a:lnSpc>
                <a:spcPct val="115000"/>
              </a:lnSpc>
            </a:pPr>
            <a:r>
              <a:rPr lang="ar-SA" sz="28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تقويم الانسيابية :</a:t>
            </a:r>
            <a:endParaRPr lang="en-US" sz="2000"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2800" b="1" dirty="0" smtClean="0">
                <a:effectLst/>
                <a:latin typeface="Calibri" panose="020F0502020204030204" pitchFamily="34" charset="0"/>
                <a:ea typeface="Times New Roman" panose="02020603050405020304" pitchFamily="18" charset="0"/>
                <a:cs typeface="Simplified Arabic" panose="02020603050405020304" pitchFamily="18" charset="-78"/>
              </a:rPr>
              <a:t>نحن على دراية بان الانسيابية هي مقياس لمستوى الاداء ، كما انها من المميزات الضرورية للاكتمال الامثل للحركات الرياضية ، ومن متطلبات اداؤها ، لذا يستلزم وجود مقياس ومحكات للتعرف على مستوى الانسيابية في </a:t>
            </a:r>
            <a:r>
              <a:rPr lang="ar-SA" sz="2800" b="1" dirty="0" smtClean="0">
                <a:effectLst/>
                <a:latin typeface="Calibri" panose="020F0502020204030204" pitchFamily="34" charset="0"/>
                <a:ea typeface="Times New Roman" panose="02020603050405020304" pitchFamily="18" charset="0"/>
                <a:cs typeface="Simplified Arabic" panose="02020603050405020304" pitchFamily="18" charset="-78"/>
              </a:rPr>
              <a:t>اد</a:t>
            </a:r>
            <a:r>
              <a:rPr lang="ar-IQ" sz="2800" b="1" smtClean="0">
                <a:effectLst/>
                <a:latin typeface="Calibri" panose="020F0502020204030204" pitchFamily="34" charset="0"/>
                <a:ea typeface="Times New Roman" panose="02020603050405020304" pitchFamily="18" charset="0"/>
                <a:cs typeface="Simplified Arabic" panose="02020603050405020304" pitchFamily="18" charset="-78"/>
              </a:rPr>
              <a:t>ا</a:t>
            </a:r>
            <a:r>
              <a:rPr lang="ar-SA" sz="2800" b="1" smtClean="0">
                <a:effectLst/>
                <a:latin typeface="Calibri" panose="020F0502020204030204" pitchFamily="34" charset="0"/>
                <a:ea typeface="Times New Roman" panose="02020603050405020304" pitchFamily="18" charset="0"/>
                <a:cs typeface="Simplified Arabic" panose="02020603050405020304" pitchFamily="18" charset="-78"/>
              </a:rPr>
              <a:t>ء </a:t>
            </a:r>
            <a:r>
              <a:rPr lang="ar-SA" sz="2800" b="1" dirty="0" smtClean="0">
                <a:effectLst/>
                <a:latin typeface="Calibri" panose="020F0502020204030204" pitchFamily="34" charset="0"/>
                <a:ea typeface="Times New Roman" panose="02020603050405020304" pitchFamily="18" charset="0"/>
                <a:cs typeface="Simplified Arabic" panose="02020603050405020304" pitchFamily="18" charset="-78"/>
              </a:rPr>
              <a:t>الحركات المختلفة واطلاق الحكم على ذلك ، وهناك طرق عدة للتعرف على مدى انسيابية الحركة منها:</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28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1-الملاحظة الخارجية .</a:t>
            </a:r>
            <a:endParaRPr lang="en-US" sz="2000"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2800" b="1" dirty="0" smtClean="0">
                <a:effectLst/>
                <a:latin typeface="Calibri" panose="020F0502020204030204" pitchFamily="34" charset="0"/>
                <a:ea typeface="Times New Roman" panose="02020603050405020304" pitchFamily="18" charset="0"/>
                <a:cs typeface="Simplified Arabic" panose="02020603050405020304" pitchFamily="18" charset="-78"/>
              </a:rPr>
              <a:t>هو التقييم الذي يطلقه المحكمون على اداء الفعاليات الرياضية من خلال ملاحظتهم هذا الاداء ، وهذا ما نشاهده عندما يقوموا بتحكيم مسابقات الجمناستك، وتتحدد ملاحظاتهم على </a:t>
            </a: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Simplified Arabic" panose="02020603050405020304" pitchFamily="18" charset="-78"/>
              <a:buChar char="-"/>
            </a:pP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انسيابية خط سير الحركة </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Simplified Arabic" panose="02020603050405020304" pitchFamily="18" charset="-78"/>
              <a:buChar char="-"/>
            </a:pP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عدم وجود توقفات وتقطعات بالاداء بين اقسام الحركات </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Simplified Arabic" panose="02020603050405020304" pitchFamily="18" charset="-78"/>
              <a:buChar char="-"/>
            </a:pP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عدم وجود الحركات الزائدة</a:t>
            </a:r>
            <a:endParaRPr lang="en-US" sz="24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Simplified Arabic" panose="02020603050405020304" pitchFamily="18" charset="-78"/>
              <a:buChar char="-"/>
            </a:pPr>
            <a:r>
              <a:rPr lang="ar-SA" sz="3200" b="1" dirty="0" smtClean="0">
                <a:effectLst/>
                <a:latin typeface="Calibri" panose="020F0502020204030204" pitchFamily="34" charset="0"/>
                <a:ea typeface="Times New Roman" panose="02020603050405020304" pitchFamily="18" charset="0"/>
                <a:cs typeface="Simplified Arabic" panose="02020603050405020304" pitchFamily="18" charset="-78"/>
              </a:rPr>
              <a:t>التوقيت الجيد للاداء</a:t>
            </a:r>
            <a:endParaRPr lang="ar-IQ" sz="3200" b="1" dirty="0" smtClean="0">
              <a:effectLst/>
              <a:latin typeface="Calibri" panose="020F0502020204030204" pitchFamily="34" charset="0"/>
              <a:ea typeface="Times New Roman" panose="02020603050405020304" pitchFamily="18" charset="0"/>
              <a:cs typeface="Simplified Arabic" panose="02020603050405020304" pitchFamily="18" charset="-78"/>
            </a:endParaRPr>
          </a:p>
          <a:p>
            <a:pPr marL="342900" indent="-342900" algn="just" rtl="1">
              <a:lnSpc>
                <a:spcPct val="115000"/>
              </a:lnSpc>
              <a:buFont typeface="Simplified Arabic" panose="02020603050405020304" pitchFamily="18" charset="-78"/>
              <a:buChar char="-"/>
            </a:pPr>
            <a:r>
              <a:rPr lang="ar-SA" sz="2800" b="1" dirty="0"/>
              <a:t>التناسق الجيد بين اقسام الحركة.</a:t>
            </a:r>
            <a:endParaRPr lang="en-US" sz="2800" b="1" dirty="0"/>
          </a:p>
          <a:p>
            <a:pPr marL="342900" marR="0" lvl="0" indent="-342900" algn="just" rtl="1">
              <a:lnSpc>
                <a:spcPct val="115000"/>
              </a:lnSpc>
              <a:spcBef>
                <a:spcPts val="0"/>
              </a:spcBef>
              <a:spcAft>
                <a:spcPts val="0"/>
              </a:spcAft>
              <a:buFont typeface="Simplified Arabic" panose="02020603050405020304" pitchFamily="18" charset="-78"/>
              <a:buChar char="-"/>
            </a:pP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1488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321731"/>
          </a:xfrm>
          <a:prstGeom prst="rect">
            <a:avLst/>
          </a:prstGeom>
        </p:spPr>
        <p:txBody>
          <a:bodyPr wrap="square">
            <a:spAutoFit/>
          </a:bodyPr>
          <a:lstStyle/>
          <a:p>
            <a:pPr algn="just" rtl="1">
              <a:lnSpc>
                <a:spcPct val="115000"/>
              </a:lnSpc>
            </a:pP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2-سلاسة وانسيابية خط سير الحركة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هذا التقييم هو اصدق واكثر دقة وموضوعية من الملاحظة والتقدير الشخصي للمحكمين ، وهذا يأتي عن طريق دراسة مسار الحركة الذي تسلكه من خلال رسم مسار الحركة بتحديد المساحة التي يتم فيها الاداء ، إذ تثبت علامات فسفورية على مفاصل الجسم ومركز الثقل .</a:t>
            </a:r>
            <a:endParaRPr lang="ar-IQ" sz="3600" dirty="0" smtClean="0">
              <a:effectLst/>
              <a:latin typeface="Calibri" panose="020F0502020204030204" pitchFamily="34" charset="0"/>
              <a:ea typeface="Times New Roman" panose="02020603050405020304" pitchFamily="18" charset="0"/>
              <a:cs typeface="Simplified Arabic" panose="02020603050405020304" pitchFamily="18" charset="-78"/>
            </a:endParaRPr>
          </a:p>
          <a:p>
            <a:pPr algn="just" rtl="1">
              <a:lnSpc>
                <a:spcPct val="115000"/>
              </a:lnSpc>
            </a:pP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600" b="1" dirty="0" smtClean="0">
                <a:effectLst/>
                <a:latin typeface="Calibri" panose="020F0502020204030204" pitchFamily="34" charset="0"/>
                <a:ea typeface="Times New Roman" panose="02020603050405020304" pitchFamily="18" charset="0"/>
                <a:cs typeface="Simplified Arabic" panose="02020603050405020304" pitchFamily="18" charset="-78"/>
              </a:rPr>
              <a:t>3</a:t>
            </a: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-دراسة سرعة الاداء الحركي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يتم التقييم عن دريق التحليل البايوميكانيكي للمهارة المطلوبة من خلال التصوير السنمائي حيث تعطينا المقاييس الخاصة بالتعجيل والسرعة ورد الفعل للاعب والادوات وباستخدام القوانين الخاصة بالتحليل لاستخراج القيم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1980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1"/>
            <a:ext cx="11822805" cy="3207032"/>
          </a:xfrm>
          <a:prstGeom prst="rect">
            <a:avLst/>
          </a:prstGeom>
        </p:spPr>
        <p:txBody>
          <a:bodyPr wrap="square">
            <a:spAutoFit/>
          </a:bodyPr>
          <a:lstStyle/>
          <a:p>
            <a:pPr algn="just" rtl="1">
              <a:lnSpc>
                <a:spcPct val="115000"/>
              </a:lnSpc>
            </a:pPr>
            <a:r>
              <a:rPr lang="ar-SA" sz="44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4-ديناميكية الحركة.</a:t>
            </a:r>
            <a:endParaRPr lang="en-US" sz="36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4400" dirty="0" smtClean="0">
                <a:effectLst/>
                <a:latin typeface="Calibri" panose="020F0502020204030204" pitchFamily="34" charset="0"/>
                <a:ea typeface="Times New Roman" panose="02020603050405020304" pitchFamily="18" charset="0"/>
                <a:cs typeface="Simplified Arabic" panose="02020603050405020304" pitchFamily="18" charset="-78"/>
              </a:rPr>
              <a:t>ايضا يتم هذا التقييم عن طريق تحليل الحركة المطلوبة من خلال دراسة العلاقة بين الشد وارتخاء والتوزيع الزمني للقوة على جهاز قياس القوة (منصة القوة).</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9830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368"/>
          </a:xfrm>
        </p:spPr>
        <p:txBody>
          <a:bodyPr/>
          <a:lstStyle/>
          <a:p>
            <a:pPr algn="ctr"/>
            <a:r>
              <a:rPr lang="ar-SA" b="1" kern="0" dirty="0" smtClean="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الايقاع الحركي (الوزن الحركي) </a:t>
            </a:r>
            <a:endParaRPr lang="en-US" dirty="0">
              <a:solidFill>
                <a:srgbClr val="FF0000"/>
              </a:solidFill>
            </a:endParaRPr>
          </a:p>
        </p:txBody>
      </p:sp>
      <p:sp>
        <p:nvSpPr>
          <p:cNvPr id="3" name="Rectangle 2"/>
          <p:cNvSpPr/>
          <p:nvPr/>
        </p:nvSpPr>
        <p:spPr>
          <a:xfrm>
            <a:off x="0" y="1223494"/>
            <a:ext cx="12093262" cy="5189113"/>
          </a:xfrm>
          <a:prstGeom prst="rect">
            <a:avLst/>
          </a:prstGeom>
        </p:spPr>
        <p:txBody>
          <a:bodyPr wrap="square">
            <a:spAutoFit/>
          </a:bodyPr>
          <a:lstStyle/>
          <a:p>
            <a:pPr algn="just" rtl="1">
              <a:lnSpc>
                <a:spcPct val="115000"/>
              </a:lnSpc>
            </a:pPr>
            <a:r>
              <a:rPr lang="ar-SA" sz="3200" b="1" dirty="0" smtClean="0">
                <a:effectLst/>
                <a:latin typeface="Calibri" panose="020F0502020204030204" pitchFamily="34" charset="0"/>
                <a:ea typeface="Calibri" panose="020F0502020204030204" pitchFamily="34" charset="0"/>
                <a:cs typeface="Simplified Arabic" panose="02020603050405020304" pitchFamily="18" charset="-78"/>
              </a:rPr>
              <a:t>إن الوزن </a:t>
            </a: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هو </a:t>
            </a: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مقدرة الرياضي السيطرة على عضلات جسمه بحيث تكون العلاقة بين الشد والارتخاء منسجمة مع المحيط ومع قدرة الفرد على عكس الصوت الحاصل مع الأداء سمعياً لخدمة الواجب .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3200" b="1" dirty="0" smtClean="0">
                <a:effectLst/>
                <a:latin typeface="Calibri" panose="020F0502020204030204" pitchFamily="34" charset="0"/>
                <a:ea typeface="Calibri" panose="020F0502020204030204" pitchFamily="34" charset="0"/>
                <a:cs typeface="Simplified Arabic" panose="02020603050405020304" pitchFamily="18" charset="-78"/>
              </a:rPr>
              <a:t>إن اصطلاح الوزن الحركي يُخلط غالباً مع اصطلاح الوزن الموسيقي أو الإيقاع وبدون شك فإن الوزن الموسيقي له علاقة كبيرة بالوزن الحركي ، وقد أثر الوزن الموسيقي تأثيراً كبيراً على الوزن الجمناستيكي ولكن هذين الاصطلاحين ليسا متشابهين وإننا نفهم في موضوع وزن الحركة إنه حركة الأجزاء المترابطة لحركة ما . وهذا يعني الفترات المتبادلة بين الشد والارتخاء في العضلات والذين يكوّنان الحركة وهذا ينطبق على الحركات الثلاثية بالإضافة إلى الحركات الثنائية .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7438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115911"/>
            <a:ext cx="11912958" cy="6568465"/>
          </a:xfrm>
          <a:prstGeom prst="rect">
            <a:avLst/>
          </a:prstGeom>
        </p:spPr>
        <p:txBody>
          <a:bodyPr wrap="square">
            <a:spAutoFit/>
          </a:bodyPr>
          <a:lstStyle/>
          <a:p>
            <a:pPr algn="just" rtl="1">
              <a:lnSpc>
                <a:spcPct val="115000"/>
              </a:lnSpc>
              <a:spcAft>
                <a:spcPts val="1000"/>
              </a:spcAft>
            </a:pP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وقد عرّف الكاتب السوفيتي ( دياتشكوف ) وزن الحركة بما يلي : نفهم من تعبير وزن الحركة </a:t>
            </a:r>
            <a:r>
              <a:rPr lang="ar-SA"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الفترة الزمنية بين أقسام الحركة والتداخل بين أجزائها وكذلك العلاقة بين شد وارتخاء العضلات . </a:t>
            </a:r>
            <a:endParaRPr lang="en-US" sz="3200"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وإذا حللنا هذا التعريف الذي يعتبر أقرب معنى لتعريف وزن الحركة وحاولنا المقارنة بينه وبين الإيقاع أو الوزن الموسيقي نجد أن هناك تشابه في موضوع التعبير للشد والارتخاء أي المجال والزمان وهناك اختلاف إلى جانب هذا التشابه فالوزن الحركي يؤدي إلى إيجاد قوة في الوقت الذي لا يعمل الوزن الموسيقي على ذلك وهذه نقطة جوهرية للتفريق بين الوزن الموسيقي والحركي .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2997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p:spPr>
        <p:txBody>
          <a:bodyPr/>
          <a:lstStyle/>
          <a:p>
            <a:pPr algn="ctr"/>
            <a:r>
              <a:rPr lang="ar-SA"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التوقع الحركي </a:t>
            </a:r>
            <a:endParaRPr lang="en-US" dirty="0">
              <a:solidFill>
                <a:srgbClr val="FF0000"/>
              </a:solidFill>
            </a:endParaRPr>
          </a:p>
        </p:txBody>
      </p:sp>
      <p:sp>
        <p:nvSpPr>
          <p:cNvPr id="3" name="Rectangle 2"/>
          <p:cNvSpPr/>
          <p:nvPr/>
        </p:nvSpPr>
        <p:spPr>
          <a:xfrm>
            <a:off x="0" y="1197736"/>
            <a:ext cx="12041746" cy="5576911"/>
          </a:xfrm>
          <a:prstGeom prst="rect">
            <a:avLst/>
          </a:prstGeom>
        </p:spPr>
        <p:txBody>
          <a:bodyPr wrap="square">
            <a:spAutoFit/>
          </a:bodyPr>
          <a:lstStyle/>
          <a:p>
            <a:pPr algn="r" rtl="1">
              <a:lnSpc>
                <a:spcPct val="115000"/>
              </a:lnSpc>
            </a:pPr>
            <a:r>
              <a:rPr lang="ar-SA" sz="3600" b="1" dirty="0" smtClean="0">
                <a:effectLst/>
                <a:latin typeface="Calibri" panose="020F0502020204030204" pitchFamily="34" charset="0"/>
                <a:ea typeface="Times New Roman" panose="02020603050405020304" pitchFamily="18" charset="0"/>
                <a:cs typeface="Simplified Arabic" panose="02020603050405020304" pitchFamily="18" charset="-78"/>
              </a:rPr>
              <a:t>هو </a:t>
            </a: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عبارة عن انسجام هدف الحركة مع الحركات التي تليها إذ هي انسجام الفكرة مع الحركات المتعددة</a:t>
            </a:r>
            <a:r>
              <a:rPr lang="ar-SA" sz="36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 إن التوقع الحركي معناه المعرفة المسبقة للحركات ، فالتوقع هو </a:t>
            </a: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تحضير ذهني مستقل وهو استيعاب للواجب الحركي ويكون التوقع معرفة الواجب الحركي بشكل صحيح واستيعاب ومعرفة التصرف الحركي المسبق</a:t>
            </a:r>
            <a:r>
              <a:rPr lang="ar-SA" sz="36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وهو يكون المعرفة المسبقة وكلما كان الواجب الحركي دقيقاً كلما صعب التوقع وهو يبنى من خلال التجارب الحركية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a:r>
              <a:rPr lang="ar-SA" sz="3600" dirty="0" smtClean="0">
                <a:effectLst/>
                <a:ea typeface="Times New Roman" panose="02020603050405020304" pitchFamily="18" charset="0"/>
                <a:cs typeface="Simplified Arabic" panose="02020603050405020304" pitchFamily="18" charset="-78"/>
              </a:rPr>
              <a:t>إن التوقع الحركي </a:t>
            </a:r>
            <a:r>
              <a:rPr lang="ar-SA" sz="3600" b="1" dirty="0" smtClean="0">
                <a:solidFill>
                  <a:srgbClr val="FF0000"/>
                </a:solidFill>
                <a:effectLst/>
                <a:ea typeface="Times New Roman" panose="02020603050405020304" pitchFamily="18" charset="0"/>
                <a:cs typeface="Simplified Arabic" panose="02020603050405020304" pitchFamily="18" charset="-78"/>
              </a:rPr>
              <a:t>هو ضبط التصرف الحركي من خلال استقبال المعلومات وهضمها ومن بعد ذلك يصبح الأداء أمراً سهلاً </a:t>
            </a:r>
            <a:r>
              <a:rPr lang="ar-SA" sz="3600" b="1" dirty="0" smtClean="0">
                <a:effectLst/>
                <a:ea typeface="Times New Roman" panose="02020603050405020304" pitchFamily="18" charset="0"/>
                <a:cs typeface="Simplified Arabic" panose="02020603050405020304" pitchFamily="18" charset="-78"/>
              </a:rPr>
              <a:t>. وكذلك إن التوقع الحركي </a:t>
            </a:r>
            <a:r>
              <a:rPr lang="ar-SA" sz="3600" b="1" dirty="0" smtClean="0">
                <a:solidFill>
                  <a:srgbClr val="FF0000"/>
                </a:solidFill>
                <a:effectLst/>
                <a:ea typeface="Times New Roman" panose="02020603050405020304" pitchFamily="18" charset="0"/>
                <a:cs typeface="Simplified Arabic" panose="02020603050405020304" pitchFamily="18" charset="-78"/>
              </a:rPr>
              <a:t>هو تصور للحركة وإنه مقرون بالملاحظة الذاتية خلال المراحل الحركية </a:t>
            </a:r>
            <a:endParaRPr lang="en-US" sz="3600" dirty="0">
              <a:solidFill>
                <a:srgbClr val="FF0000"/>
              </a:solidFill>
            </a:endParaRPr>
          </a:p>
        </p:txBody>
      </p:sp>
    </p:spTree>
    <p:extLst>
      <p:ext uri="{BB962C8B-B14F-4D97-AF65-F5344CB8AC3E}">
        <p14:creationId xmlns:p14="http://schemas.microsoft.com/office/powerpoint/2010/main" val="1303084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128789"/>
            <a:ext cx="11912958" cy="6463308"/>
          </a:xfrm>
          <a:prstGeom prst="rect">
            <a:avLst/>
          </a:prstGeom>
        </p:spPr>
        <p:txBody>
          <a:bodyPr wrap="square">
            <a:spAutoFit/>
          </a:bodyPr>
          <a:lstStyle/>
          <a:p>
            <a:pPr algn="just" rtl="1">
              <a:lnSpc>
                <a:spcPct val="115000"/>
              </a:lnSpc>
            </a:pPr>
            <a:r>
              <a:rPr lang="ar-SA" sz="3600" b="1" dirty="0" smtClean="0">
                <a:effectLst/>
                <a:latin typeface="Calibri" panose="020F0502020204030204" pitchFamily="34" charset="0"/>
                <a:ea typeface="Times New Roman" panose="02020603050405020304" pitchFamily="18" charset="0"/>
                <a:cs typeface="Simplified Arabic" panose="02020603050405020304" pitchFamily="18" charset="-78"/>
              </a:rPr>
              <a:t>للتوقع الحركي حالات يجب أن نميز بينها منها :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SzPts val="1700"/>
              <a:buFont typeface="+mj-cs"/>
              <a:buAutoNum type="arabic1Minus"/>
              <a:tabLst>
                <a:tab pos="320040" algn="l"/>
              </a:tabLst>
            </a:pPr>
            <a:r>
              <a:rPr lang="ar-SA" sz="36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توقع حركة الزميل</a:t>
            </a:r>
            <a:r>
              <a:rPr lang="ar-SA" sz="36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 </a:t>
            </a:r>
            <a:r>
              <a:rPr lang="ar-SA" sz="3600" b="1" dirty="0" smtClean="0">
                <a:effectLst/>
                <a:latin typeface="Calibri" panose="020F0502020204030204" pitchFamily="34" charset="0"/>
                <a:ea typeface="Times New Roman" panose="02020603050405020304" pitchFamily="18" charset="0"/>
                <a:cs typeface="Simplified Arabic" panose="02020603050405020304" pitchFamily="18" charset="-78"/>
              </a:rPr>
              <a:t>هي الحركة التي يتوقع بها الرياضي حركات زميله من الفريق نفسه ورسم خطة للتصرف الحركي من خلال هضم المعلومات من أجل أن تكون الحركة التي سوف يؤديها الرياضي تخدم الفريق أو تخدم المسار الحركي للزميل وهذا مهم جداً فنراه مهم في حالة التكتيك في كرة الطائرة على اللاعب أن يراقب حركة الرياضي أو زميله بالفريق من أجل أن يتصرف ضمن المجموعة الواحدة كذلك يجب معرفة وتوقع حالة الفريق ككل كما في فريق كرة السلة من أجل أن تكون حركاته منسجمة مع وحدة الفريق وإن كان سرعة التفكير والتوقع عالية من لاعب السلة فسيكون رسم الهدف إيجابياً مع تحقيقه . </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899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115910"/>
            <a:ext cx="11784169" cy="6210931"/>
          </a:xfrm>
          <a:prstGeom prst="rect">
            <a:avLst/>
          </a:prstGeom>
        </p:spPr>
        <p:txBody>
          <a:bodyPr wrap="square">
            <a:spAutoFit/>
          </a:bodyPr>
          <a:lstStyle/>
          <a:p>
            <a:pPr algn="just" rtl="1">
              <a:lnSpc>
                <a:spcPct val="115000"/>
              </a:lnSpc>
              <a:spcAft>
                <a:spcPts val="1000"/>
              </a:spcAft>
            </a:pP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إن الوصف الحركي الدقيق وإمكانية استعمال التكنيك في الحياة الميدانية لا يمكن أن يتم بسهولة وإن مدى استفادة المتعلم في هذا الوصف يكون بدرجة محددة للأسباب الآتية : </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1-نظراً لسرعة سير الحركات الرياضية فإن بعض الأجزاء الدقيقة لا يمكن معرفتها عن طريق الملاحظة .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2- إن كل المعلومات التي يأخذها الرياضي للتصرف المعين تصبح ذا فائدة فقط عندما تؤثر على منهج التصرف الحركي .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3- يتمكن المتعلم عن طريق ملاحظاته معرفة أجزاء قليلة فقط وفي الحركات الثلاثية السريعة يعرف جزءاً واحداً فقط يتمكن من استيعابه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6441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115910"/>
            <a:ext cx="11822805" cy="6296339"/>
          </a:xfrm>
          <a:prstGeom prst="rect">
            <a:avLst/>
          </a:prstGeom>
        </p:spPr>
        <p:txBody>
          <a:bodyPr wrap="square">
            <a:spAutoFit/>
          </a:bodyPr>
          <a:lstStyle/>
          <a:p>
            <a:pPr marR="0" lvl="0" algn="just" rtl="1">
              <a:lnSpc>
                <a:spcPct val="115000"/>
              </a:lnSpc>
              <a:spcBef>
                <a:spcPts val="0"/>
              </a:spcBef>
              <a:spcAft>
                <a:spcPts val="0"/>
              </a:spcAft>
              <a:buSzPts val="1700"/>
              <a:tabLst>
                <a:tab pos="320040" algn="l"/>
              </a:tabLst>
            </a:pPr>
            <a:r>
              <a:rPr lang="ar-IQ" sz="44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أ-</a:t>
            </a:r>
            <a:r>
              <a:rPr lang="ar-SA" sz="4400"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توقع حركة الخصم </a:t>
            </a:r>
            <a:r>
              <a:rPr lang="ar-SA" sz="4400" dirty="0" smtClean="0">
                <a:effectLst/>
                <a:latin typeface="Calibri" panose="020F0502020204030204" pitchFamily="34" charset="0"/>
                <a:ea typeface="Times New Roman" panose="02020603050405020304" pitchFamily="18" charset="0"/>
                <a:cs typeface="Simplified Arabic" panose="02020603050405020304" pitchFamily="18" charset="-78"/>
              </a:rPr>
              <a:t>: </a:t>
            </a:r>
            <a:r>
              <a:rPr lang="ar-SA" sz="4400" b="1" dirty="0" smtClean="0">
                <a:effectLst/>
                <a:latin typeface="Calibri" panose="020F0502020204030204" pitchFamily="34" charset="0"/>
                <a:ea typeface="Times New Roman" panose="02020603050405020304" pitchFamily="18" charset="0"/>
                <a:cs typeface="Simplified Arabic" panose="02020603050405020304" pitchFamily="18" charset="-78"/>
              </a:rPr>
              <a:t>فهو توقع حالة حركة للخصم وهنا سوف يكون التوقع أصعب لأن صفات حركة الخصم غير معروفة لذلك يجب أن يعرف</a:t>
            </a:r>
            <a:r>
              <a:rPr lang="ar-IQ" sz="4400" b="1" dirty="0" smtClean="0">
                <a:effectLst/>
                <a:latin typeface="Calibri" panose="020F0502020204030204" pitchFamily="34" charset="0"/>
                <a:ea typeface="Times New Roman" panose="02020603050405020304" pitchFamily="18" charset="0"/>
                <a:cs typeface="Simplified Arabic" panose="02020603050405020304" pitchFamily="18" charset="-78"/>
              </a:rPr>
              <a:t> اللاعب</a:t>
            </a:r>
            <a:r>
              <a:rPr lang="ar-SA" sz="4400" b="1" dirty="0" smtClean="0">
                <a:effectLst/>
                <a:latin typeface="Calibri" panose="020F0502020204030204" pitchFamily="34" charset="0"/>
                <a:ea typeface="Times New Roman" panose="02020603050405020304" pitchFamily="18" charset="0"/>
                <a:cs typeface="Simplified Arabic" panose="02020603050405020304" pitchFamily="18" charset="-78"/>
              </a:rPr>
              <a:t> ويدرك ويستوعب الموقف الصحيح من أجل أن يضع كافة الإمكانات لتوقع حركات الخصم </a:t>
            </a:r>
            <a:r>
              <a:rPr lang="ar-IQ" sz="4400" b="1" dirty="0" smtClean="0">
                <a:effectLst/>
                <a:latin typeface="Calibri" panose="020F0502020204030204" pitchFamily="34" charset="0"/>
                <a:ea typeface="Times New Roman" panose="02020603050405020304" pitchFamily="18" charset="0"/>
                <a:cs typeface="Simplified Arabic" panose="02020603050405020304" pitchFamily="18" charset="-78"/>
              </a:rPr>
              <a:t>،</a:t>
            </a:r>
            <a:r>
              <a:rPr lang="ar-SA" sz="4400" b="1" dirty="0" smtClean="0">
                <a:effectLst/>
                <a:latin typeface="Calibri" panose="020F0502020204030204" pitchFamily="34" charset="0"/>
                <a:ea typeface="Times New Roman" panose="02020603050405020304" pitchFamily="18" charset="0"/>
                <a:cs typeface="Simplified Arabic" panose="02020603050405020304" pitchFamily="18" charset="-78"/>
              </a:rPr>
              <a:t> ويكون الهدف الأول حركات الخصم من أجل معرفة المسار الحركي له فمثلاً لاعب التنس الذي يتحرك لضرب الكرة يجب معرفة مسار هذه الحركة من قبل الرياضي حتى يستطيع تجنب الفشل في الأداء .</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805035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0"/>
            <a:ext cx="11912958" cy="7100405"/>
          </a:xfrm>
          <a:prstGeom prst="rect">
            <a:avLst/>
          </a:prstGeom>
        </p:spPr>
        <p:txBody>
          <a:bodyPr wrap="square">
            <a:spAutoFit/>
          </a:bodyPr>
          <a:lstStyle/>
          <a:p>
            <a:pPr algn="just" rtl="1">
              <a:lnSpc>
                <a:spcPct val="115000"/>
              </a:lnSpc>
            </a:pPr>
            <a:r>
              <a:rPr lang="ar-SA" sz="28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التوقع الذاتي :</a:t>
            </a:r>
            <a:endParaRPr lang="en-US" sz="2000"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    هو حالة داخلية منسجمة ومرتبطة بالأداء </a:t>
            </a:r>
            <a:r>
              <a:rPr lang="ar-IQ" sz="3600" dirty="0" smtClean="0">
                <a:effectLst/>
                <a:latin typeface="Calibri" panose="020F0502020204030204" pitchFamily="34" charset="0"/>
                <a:ea typeface="Times New Roman" panose="02020603050405020304" pitchFamily="18" charset="0"/>
                <a:cs typeface="Simplified Arabic" panose="02020603050405020304" pitchFamily="18" charset="-78"/>
              </a:rPr>
              <a:t>و</a:t>
            </a: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الحالة الفكرية منسجمة مع الحواس وكذلك تفسير الإيعازات الم</a:t>
            </a:r>
            <a:r>
              <a:rPr lang="ar-IQ" sz="3600" dirty="0" smtClean="0">
                <a:effectLst/>
                <a:latin typeface="Calibri" panose="020F0502020204030204" pitchFamily="34" charset="0"/>
                <a:ea typeface="Times New Roman" panose="02020603050405020304" pitchFamily="18" charset="0"/>
                <a:cs typeface="Simplified Arabic" panose="02020603050405020304" pitchFamily="18" charset="-78"/>
              </a:rPr>
              <a:t>ش</a:t>
            </a: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فرة في الدفاع عن التوازن أو تأثر أو شعور بالتوقع المنسجم مع الأداء والتوقع الذاتي هو انسجام الرياضي مع الواجب الملقى عليه والتوقع مع الذات هي قدرة الإنسان على تفسير الصعاب في التمارين الحركية مثل حركات الجمباز .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200" b="1" dirty="0" smtClean="0">
                <a:solidFill>
                  <a:srgbClr val="FF0000"/>
                </a:solidFill>
                <a:effectLst/>
                <a:latin typeface="Calibri" panose="020F0502020204030204" pitchFamily="34" charset="0"/>
                <a:ea typeface="Times New Roman" panose="02020603050405020304" pitchFamily="18" charset="0"/>
                <a:cs typeface="Simplified Arabic" panose="02020603050405020304" pitchFamily="18" charset="-78"/>
              </a:rPr>
              <a:t>توقع الأداة : </a:t>
            </a:r>
            <a:endParaRPr lang="en-US"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pPr>
            <a:r>
              <a:rPr lang="ar-SA" sz="3600" dirty="0" smtClean="0">
                <a:effectLst/>
                <a:latin typeface="Calibri" panose="020F0502020204030204" pitchFamily="34" charset="0"/>
                <a:ea typeface="Times New Roman" panose="02020603050405020304" pitchFamily="18" charset="0"/>
                <a:cs typeface="Simplified Arabic" panose="02020603050405020304" pitchFamily="18" charset="-78"/>
              </a:rPr>
              <a:t>      ففي الكرة الطائرة مثلاً الأداة المتحركة نلاحظ إلى أي مدى وصل إليه الجهاز الحركي وخاصة المراكز العصبية فنلاحظ اللاعب كيف توقع الأداة المرسلة إليه من الخصم وكيف أن السرعة المتوجهة بالإرسال حيث يستطيع الرياضي استقبالها وتوقع وصولها . لوجدنا هنا عظمة الجهاز العصبي باشتراكه في عملية التوقع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352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2"/>
            <a:ext cx="10515600" cy="1107583"/>
          </a:xfrm>
        </p:spPr>
        <p:txBody>
          <a:bodyPr>
            <a:normAutofit/>
          </a:bodyPr>
          <a:lstStyle/>
          <a:p>
            <a:pPr algn="ctr"/>
            <a:r>
              <a:rPr lang="ar-SA" b="1" dirty="0" smtClean="0">
                <a:solidFill>
                  <a:srgbClr val="FF0000"/>
                </a:solidFill>
                <a:effectLst/>
                <a:ea typeface="Calibri" panose="020F0502020204030204" pitchFamily="34" charset="0"/>
                <a:cs typeface="Simplified Arabic" panose="02020603050405020304" pitchFamily="18" charset="-78"/>
              </a:rPr>
              <a:t>بناء الحركات الرياضية</a:t>
            </a:r>
            <a:endParaRPr lang="en-US" dirty="0">
              <a:solidFill>
                <a:srgbClr val="FF0000"/>
              </a:solidFill>
            </a:endParaRPr>
          </a:p>
        </p:txBody>
      </p:sp>
      <p:sp>
        <p:nvSpPr>
          <p:cNvPr id="3" name="Rectangle 2"/>
          <p:cNvSpPr/>
          <p:nvPr/>
        </p:nvSpPr>
        <p:spPr>
          <a:xfrm>
            <a:off x="1" y="1236372"/>
            <a:ext cx="12015988" cy="5355312"/>
          </a:xfrm>
          <a:prstGeom prst="rect">
            <a:avLst/>
          </a:prstGeom>
        </p:spPr>
        <p:txBody>
          <a:bodyPr wrap="square">
            <a:spAutoFit/>
          </a:bodyPr>
          <a:lstStyle/>
          <a:p>
            <a:pPr algn="r"/>
            <a:r>
              <a:rPr lang="ar-SA" b="1" dirty="0" smtClean="0">
                <a:effectLst/>
                <a:ea typeface="Calibri" panose="020F0502020204030204" pitchFamily="34" charset="0"/>
                <a:cs typeface="Simplified Arabic" panose="02020603050405020304" pitchFamily="18" charset="-78"/>
              </a:rPr>
              <a:t> </a:t>
            </a:r>
            <a:r>
              <a:rPr lang="en-US" b="1" dirty="0" smtClean="0">
                <a:effectLst/>
                <a:latin typeface="Simplified Arabic" panose="02020603050405020304" pitchFamily="18" charset="-78"/>
                <a:ea typeface="Calibri" panose="020F0502020204030204" pitchFamily="34" charset="0"/>
              </a:rPr>
              <a:t/>
            </a:r>
            <a:br>
              <a:rPr lang="en-US" b="1" dirty="0" smtClean="0">
                <a:effectLst/>
                <a:latin typeface="Simplified Arabic" panose="02020603050405020304" pitchFamily="18" charset="-78"/>
                <a:ea typeface="Calibri" panose="020F0502020204030204" pitchFamily="34" charset="0"/>
              </a:rPr>
            </a:br>
            <a:r>
              <a:rPr lang="ar-SA" sz="3600" b="1" dirty="0" smtClean="0">
                <a:effectLst/>
                <a:latin typeface="Simplified Arabic" panose="02020603050405020304" pitchFamily="18" charset="-78"/>
                <a:ea typeface="Calibri" panose="020F0502020204030204" pitchFamily="34" charset="0"/>
              </a:rPr>
              <a:t>إن الحركات الرياضية عبارة عن ظواهر متجانسة ومتكاملة الأقسام ، فالحركات الرياضية ليست ظواهر فسلجية أو ميكانيكية فقط وإنما هي تفاعل الفرد مع المحيط الذي يعيش فيه فالإنسان يخزن المعلومات والخبرة والتجارب ويعكسها على المحيط</a:t>
            </a:r>
            <a:r>
              <a:rPr lang="en-US" sz="3600" b="1" dirty="0" smtClean="0">
                <a:effectLst/>
                <a:latin typeface="Simplified Arabic" panose="02020603050405020304" pitchFamily="18" charset="-78"/>
                <a:ea typeface="Calibri" panose="020F0502020204030204" pitchFamily="34" charset="0"/>
              </a:rPr>
              <a:t> .</a:t>
            </a:r>
            <a:br>
              <a:rPr lang="en-US" sz="3600" b="1" dirty="0" smtClean="0">
                <a:effectLst/>
                <a:latin typeface="Simplified Arabic" panose="02020603050405020304" pitchFamily="18" charset="-78"/>
                <a:ea typeface="Calibri" panose="020F0502020204030204" pitchFamily="34" charset="0"/>
              </a:rPr>
            </a:br>
            <a:r>
              <a:rPr lang="ar-SA" sz="3600" b="1" dirty="0" smtClean="0">
                <a:effectLst/>
                <a:latin typeface="Simplified Arabic" panose="02020603050405020304" pitchFamily="18" charset="-78"/>
                <a:ea typeface="Calibri" panose="020F0502020204030204" pitchFamily="34" charset="0"/>
              </a:rPr>
              <a:t>إن الحركة تنتقل من جزء إلى آخر في عملية النقل الحركي وهذا النقل هو مجموع لحركة واحدة له بناؤه الخاص وشكله الخاص به ، يختلف عن الحركة أو المهارة الثانية . فالتعلم الحركي بصفة عامة يتناول حركة الإنسان وبشكل خاص الحركة الرياضية بالدراسة والتحليل للتعرف على الأبعاد المختلفة التي يمكن أن تتناولها الحركة الرياضية </a:t>
            </a:r>
            <a:endParaRPr lang="en-US" sz="3600" b="1" dirty="0"/>
          </a:p>
        </p:txBody>
      </p:sp>
    </p:spTree>
    <p:extLst>
      <p:ext uri="{BB962C8B-B14F-4D97-AF65-F5344CB8AC3E}">
        <p14:creationId xmlns:p14="http://schemas.microsoft.com/office/powerpoint/2010/main" val="202343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218941"/>
            <a:ext cx="11925836" cy="6247864"/>
          </a:xfrm>
          <a:prstGeom prst="rect">
            <a:avLst/>
          </a:prstGeom>
        </p:spPr>
        <p:txBody>
          <a:bodyPr wrap="square">
            <a:spAutoFit/>
          </a:bodyPr>
          <a:lstStyle/>
          <a:p>
            <a:pPr algn="r"/>
            <a:r>
              <a:rPr lang="ar-SA" sz="4000" b="1" dirty="0" smtClean="0">
                <a:effectLst/>
                <a:ea typeface="Calibri" panose="020F0502020204030204" pitchFamily="34" charset="0"/>
                <a:cs typeface="Simplified Arabic" panose="02020603050405020304" pitchFamily="18" charset="-78"/>
              </a:rPr>
              <a:t>فالتعلم الحركي يبحث في الشكل الخارجي وليس في التفاصيل الداخلية</a:t>
            </a:r>
            <a:r>
              <a:rPr lang="en-US" sz="4000" dirty="0" smtClean="0">
                <a:effectLst/>
                <a:latin typeface="Simplified Arabic" panose="02020603050405020304" pitchFamily="18" charset="-78"/>
                <a:ea typeface="Calibri" panose="020F0502020204030204" pitchFamily="34" charset="0"/>
              </a:rPr>
              <a:t> .</a:t>
            </a:r>
            <a:br>
              <a:rPr lang="en-US" sz="4000" dirty="0" smtClean="0">
                <a:effectLst/>
                <a:latin typeface="Simplified Arabic" panose="02020603050405020304" pitchFamily="18" charset="-78"/>
                <a:ea typeface="Calibri" panose="020F0502020204030204" pitchFamily="34" charset="0"/>
              </a:rPr>
            </a:br>
            <a:r>
              <a:rPr lang="ar-SA" sz="4000" b="1" dirty="0" smtClean="0">
                <a:effectLst/>
                <a:latin typeface="Simplified Arabic" panose="02020603050405020304" pitchFamily="18" charset="-78"/>
                <a:ea typeface="Calibri" panose="020F0502020204030204" pitchFamily="34" charset="0"/>
              </a:rPr>
              <a:t>إن لدراسة التعلم الحركي للحركة الرياضية أهمية كبيرة حيث تساعد على تحقيق</a:t>
            </a:r>
            <a:r>
              <a:rPr lang="ar-IQ" sz="4000" b="1" dirty="0" smtClean="0">
                <a:effectLst/>
                <a:latin typeface="Simplified Arabic" panose="02020603050405020304" pitchFamily="18" charset="-78"/>
                <a:ea typeface="Calibri" panose="020F0502020204030204" pitchFamily="34" charset="0"/>
              </a:rPr>
              <a:t> :</a:t>
            </a:r>
            <a:r>
              <a:rPr lang="en-US" sz="4000" dirty="0" smtClean="0">
                <a:effectLst/>
                <a:latin typeface="Simplified Arabic" panose="02020603050405020304" pitchFamily="18" charset="-78"/>
                <a:ea typeface="Calibri" panose="020F0502020204030204" pitchFamily="34" charset="0"/>
              </a:rPr>
              <a:t/>
            </a:r>
            <a:br>
              <a:rPr lang="en-US" sz="4000" dirty="0" smtClean="0">
                <a:effectLst/>
                <a:latin typeface="Simplified Arabic" panose="02020603050405020304" pitchFamily="18" charset="-78"/>
                <a:ea typeface="Calibri" panose="020F0502020204030204" pitchFamily="34" charset="0"/>
              </a:rPr>
            </a:br>
            <a:r>
              <a:rPr lang="ar-SA" sz="4000" dirty="0" smtClean="0">
                <a:effectLst/>
                <a:latin typeface="Simplified Arabic" panose="02020603050405020304" pitchFamily="18" charset="-78"/>
                <a:ea typeface="Calibri" panose="020F0502020204030204" pitchFamily="34" charset="0"/>
              </a:rPr>
              <a:t>1- الاقتصاد في الجهد المبذول والوصول للكفاية والجودة في الأداء الحركي</a:t>
            </a:r>
            <a:r>
              <a:rPr lang="en-US" sz="4000" dirty="0" smtClean="0">
                <a:effectLst/>
                <a:latin typeface="Simplified Arabic" panose="02020603050405020304" pitchFamily="18" charset="-78"/>
                <a:ea typeface="Calibri" panose="020F0502020204030204" pitchFamily="34" charset="0"/>
              </a:rPr>
              <a:t> .</a:t>
            </a:r>
            <a:br>
              <a:rPr lang="en-US" sz="4000" dirty="0" smtClean="0">
                <a:effectLst/>
                <a:latin typeface="Simplified Arabic" panose="02020603050405020304" pitchFamily="18" charset="-78"/>
                <a:ea typeface="Calibri" panose="020F0502020204030204" pitchFamily="34" charset="0"/>
              </a:rPr>
            </a:br>
            <a:r>
              <a:rPr lang="ar-SA" sz="4000" dirty="0" smtClean="0">
                <a:effectLst/>
                <a:latin typeface="Simplified Arabic" panose="02020603050405020304" pitchFamily="18" charset="-78"/>
                <a:ea typeface="Calibri" panose="020F0502020204030204" pitchFamily="34" charset="0"/>
              </a:rPr>
              <a:t>2-الوصول للأسلوب الجمالي في الأداء الحركي عن طريق تحليل الأداء للحركة ومقارنتها مع الفن الجمالي المثالي لها</a:t>
            </a:r>
            <a:r>
              <a:rPr lang="en-US" sz="4000" dirty="0" smtClean="0">
                <a:effectLst/>
                <a:latin typeface="Simplified Arabic" panose="02020603050405020304" pitchFamily="18" charset="-78"/>
                <a:ea typeface="Calibri" panose="020F0502020204030204" pitchFamily="34" charset="0"/>
              </a:rPr>
              <a:t> .</a:t>
            </a:r>
            <a:br>
              <a:rPr lang="en-US" sz="4000" dirty="0" smtClean="0">
                <a:effectLst/>
                <a:latin typeface="Simplified Arabic" panose="02020603050405020304" pitchFamily="18" charset="-78"/>
                <a:ea typeface="Calibri" panose="020F0502020204030204" pitchFamily="34" charset="0"/>
              </a:rPr>
            </a:br>
            <a:r>
              <a:rPr lang="ar-SA" sz="4000" dirty="0" smtClean="0">
                <a:effectLst/>
                <a:latin typeface="Simplified Arabic" panose="02020603050405020304" pitchFamily="18" charset="-78"/>
                <a:ea typeface="Calibri" panose="020F0502020204030204" pitchFamily="34" charset="0"/>
              </a:rPr>
              <a:t>3-تجنب الإصابات عند أدائها</a:t>
            </a:r>
            <a:r>
              <a:rPr lang="en-US" sz="4000" dirty="0" smtClean="0">
                <a:effectLst/>
                <a:latin typeface="Simplified Arabic" panose="02020603050405020304" pitchFamily="18" charset="-78"/>
                <a:ea typeface="Calibri" panose="020F0502020204030204" pitchFamily="34" charset="0"/>
              </a:rPr>
              <a:t> .</a:t>
            </a:r>
            <a:br>
              <a:rPr lang="en-US" sz="4000" dirty="0" smtClean="0">
                <a:effectLst/>
                <a:latin typeface="Simplified Arabic" panose="02020603050405020304" pitchFamily="18" charset="-78"/>
                <a:ea typeface="Calibri" panose="020F0502020204030204" pitchFamily="34" charset="0"/>
              </a:rPr>
            </a:br>
            <a:r>
              <a:rPr lang="ar-SA" sz="4000" dirty="0" smtClean="0">
                <a:effectLst/>
                <a:latin typeface="Simplified Arabic" panose="02020603050405020304" pitchFamily="18" charset="-78"/>
                <a:ea typeface="Calibri" panose="020F0502020204030204" pitchFamily="34" charset="0"/>
              </a:rPr>
              <a:t>4-اكتشاف أسباب ونقاط الضعف في الأداء مع إعطاء وتحديد أبرز نقاط القوة في التعلم</a:t>
            </a:r>
            <a:endParaRPr lang="en-US" sz="4000" dirty="0"/>
          </a:p>
        </p:txBody>
      </p:sp>
    </p:spTree>
    <p:extLst>
      <p:ext uri="{BB962C8B-B14F-4D97-AF65-F5344CB8AC3E}">
        <p14:creationId xmlns:p14="http://schemas.microsoft.com/office/powerpoint/2010/main" val="113757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167425"/>
            <a:ext cx="11861441" cy="6524863"/>
          </a:xfrm>
          <a:prstGeom prst="rect">
            <a:avLst/>
          </a:prstGeom>
        </p:spPr>
        <p:txBody>
          <a:bodyPr wrap="square">
            <a:spAutoFit/>
          </a:bodyPr>
          <a:lstStyle/>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ومن اجل تطوير اداء المهارات الحركية الرياضية في اي فعالية كانت لا بد من معرفة المظهر الحركي لتلك المهارات ، فضلاً عن تنمية القدرات البدنية والحركية لتلك المهارة والتي لها دور فاعل في عملية تطويرها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ومن ذلك نستنتج ان للمهارات الحركية مظاهر واشكال تبنى عليها هذه المهارات ومن ابرز خصائصها هي:</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1-البناء الحركي ( حركات وحيدة –ثنائية –ثلاثية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2-النقل الحركي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3-الانسياب الحركي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4-الايقاع الحركي</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200" dirty="0" smtClean="0">
                <a:effectLst/>
                <a:latin typeface="Calibri" panose="020F0502020204030204" pitchFamily="34" charset="0"/>
                <a:ea typeface="Calibri" panose="020F0502020204030204" pitchFamily="34" charset="0"/>
                <a:cs typeface="Simplified Arabic" panose="02020603050405020304" pitchFamily="18" charset="-78"/>
              </a:rPr>
              <a:t>5-التوقع الحركي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09073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9" y="154547"/>
            <a:ext cx="11848563" cy="6011902"/>
          </a:xfrm>
          <a:prstGeom prst="rect">
            <a:avLst/>
          </a:prstGeom>
        </p:spPr>
        <p:txBody>
          <a:bodyPr wrap="square">
            <a:spAutoFit/>
          </a:bodyPr>
          <a:lstStyle/>
          <a:p>
            <a:pPr algn="just" rtl="1">
              <a:lnSpc>
                <a:spcPct val="115000"/>
              </a:lnSpc>
              <a:spcAft>
                <a:spcPts val="1000"/>
              </a:spcAft>
            </a:pP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اولاً :</a:t>
            </a:r>
            <a:r>
              <a:rPr lang="ar-IQ" sz="40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البناء الحركي </a:t>
            </a:r>
            <a:r>
              <a:rPr lang="ar-IQ"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كما ذكرنا سابقاً ان لكل مهارة او حركة بناء وشكل ظاهري خاص بها يميزها عن بناء وشكل المهارات الاخرى ، كما ان لكل منها اقسام تبنى عليها الحركة ، والشكل الظاهري للحركات او المهارات نجده مبني على ثلاثة اشكال او ظواهر هي الشكل الثلاثي والثنائي والمركب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الحركة الوحيدة (مكونة من ثلاثة اقسام).</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الحركة الثنائية ( المتكررة)</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الحركة المركبة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773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193184"/>
            <a:ext cx="11797048" cy="5632568"/>
          </a:xfrm>
          <a:prstGeom prst="rect">
            <a:avLst/>
          </a:prstGeom>
        </p:spPr>
        <p:txBody>
          <a:bodyPr wrap="square">
            <a:spAutoFit/>
          </a:bodyPr>
          <a:lstStyle/>
          <a:p>
            <a:pPr algn="just" rtl="1">
              <a:lnSpc>
                <a:spcPct val="115000"/>
              </a:lnSpc>
              <a:spcAft>
                <a:spcPts val="1000"/>
              </a:spcAft>
            </a:pP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ان هذه الانواع الثلاثة للحركة يتكون كل منها من ثلاثة اقسام ، ولكل قسم واجبه ، ويجب ان يتم تعليمها بشكل جيد وواضح ، وكذلك يتم بعدها الربط فيما بينها مما يجعل الحركة تؤدى بصورة متصلة واكثر انسيابية وعدم وجود اي فاصل فيما بينها حتى يتراءى للمشاهد وكأنها قسم واحد ، </a:t>
            </a:r>
            <a:r>
              <a:rPr lang="ar-IQ" sz="4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والاقسام هي </a:t>
            </a:r>
            <a:r>
              <a:rPr lang="ar-IQ" sz="4400" dirty="0" smtClean="0">
                <a:effectLst/>
                <a:latin typeface="Calibri" panose="020F0502020204030204" pitchFamily="34" charset="0"/>
                <a:ea typeface="Calibri" panose="020F0502020204030204" pitchFamily="34" charset="0"/>
                <a:cs typeface="Simplified Arabic" panose="02020603050405020304" pitchFamily="18" charset="-78"/>
              </a:rPr>
              <a:t>:</a:t>
            </a:r>
          </a:p>
          <a:p>
            <a:pPr algn="just" rtl="1">
              <a:lnSpc>
                <a:spcPct val="115000"/>
              </a:lnSpc>
              <a:spcAft>
                <a:spcPts val="1000"/>
              </a:spcAft>
            </a:pP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1-القسم التحضيري    2- القسم الرئيسي     3- القسم الختامي </a:t>
            </a:r>
            <a:endPar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4228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3613</Words>
  <Application>Microsoft Office PowerPoint</Application>
  <PresentationFormat>Widescreen</PresentationFormat>
  <Paragraphs>130</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Calibri Light</vt:lpstr>
      <vt:lpstr>Cambria</vt:lpstr>
      <vt:lpstr>Simplified Arabic</vt:lpstr>
      <vt:lpstr>Times New Roman</vt:lpstr>
      <vt:lpstr>Office Theme</vt:lpstr>
      <vt:lpstr>المظاهر الحركية</vt:lpstr>
      <vt:lpstr>PowerPoint Presentation</vt:lpstr>
      <vt:lpstr>PowerPoint Presentation</vt:lpstr>
      <vt:lpstr>PowerPoint Presentation</vt:lpstr>
      <vt:lpstr>بناء الحركات الرياضية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اولاً: البناء الحركي من حيث الزمان:</vt:lpstr>
      <vt:lpstr>PowerPoint Presentation</vt:lpstr>
      <vt:lpstr>PowerPoint Presentation</vt:lpstr>
      <vt:lpstr>ثانياً :البناء الحركي من حيث المسار :</vt:lpstr>
      <vt:lpstr>PowerPoint Presentation</vt:lpstr>
      <vt:lpstr>ثالثاً: البناء الحركي المندمج :</vt:lpstr>
      <vt:lpstr>PowerPoint Presentation</vt:lpstr>
      <vt:lpstr>PowerPoint Presentation</vt:lpstr>
      <vt:lpstr>PowerPoint Presentation</vt:lpstr>
      <vt:lpstr>الانسياب الحركي ( الانسيابية ): </vt:lpstr>
      <vt:lpstr>PowerPoint Presentation</vt:lpstr>
      <vt:lpstr>PowerPoint Presentation</vt:lpstr>
      <vt:lpstr>PowerPoint Presentation</vt:lpstr>
      <vt:lpstr>PowerPoint Presentation</vt:lpstr>
      <vt:lpstr>الايقاع الحركي (الوزن الحركي) </vt:lpstr>
      <vt:lpstr>PowerPoint Presentation</vt:lpstr>
      <vt:lpstr>التوقع الحركي </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المظاهر الحركية</dc:title>
  <dc:creator>DR.Ahmed Saker 2O14</dc:creator>
  <cp:lastModifiedBy>DR.Ahmed Saker 2O14</cp:lastModifiedBy>
  <cp:revision>10</cp:revision>
  <dcterms:created xsi:type="dcterms:W3CDTF">2023-10-17T14:15:46Z</dcterms:created>
  <dcterms:modified xsi:type="dcterms:W3CDTF">2023-10-21T13:24:02Z</dcterms:modified>
</cp:coreProperties>
</file>